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2" r:id="rId3"/>
    <p:sldId id="290" r:id="rId4"/>
    <p:sldId id="267" r:id="rId5"/>
    <p:sldId id="275" r:id="rId6"/>
    <p:sldId id="276" r:id="rId7"/>
    <p:sldId id="277" r:id="rId8"/>
    <p:sldId id="278" r:id="rId9"/>
    <p:sldId id="270" r:id="rId10"/>
    <p:sldId id="279" r:id="rId11"/>
    <p:sldId id="29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FFE699"/>
    <a:srgbClr val="FFEBAB"/>
    <a:srgbClr val="E3E3D3"/>
    <a:srgbClr val="5B9BD5"/>
    <a:srgbClr val="FFFF00"/>
    <a:srgbClr val="177734"/>
    <a:srgbClr val="E6E6E6"/>
    <a:srgbClr val="DFDE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97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1866" y="1206"/>
      </p:cViewPr>
      <p:guideLst>
        <p:guide orient="horz" pos="2112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27B85-96D9-4674-A094-478CA7924985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838D-E0FC-4BE4-BF2E-D7F1207DA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78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27B85-96D9-4674-A094-478CA7924985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838D-E0FC-4BE4-BF2E-D7F1207DA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293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27B85-96D9-4674-A094-478CA7924985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838D-E0FC-4BE4-BF2E-D7F1207DA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566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27B85-96D9-4674-A094-478CA7924985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838D-E0FC-4BE4-BF2E-D7F1207DA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52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27B85-96D9-4674-A094-478CA7924985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838D-E0FC-4BE4-BF2E-D7F1207DA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500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27B85-96D9-4674-A094-478CA7924985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838D-E0FC-4BE4-BF2E-D7F1207DA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36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27B85-96D9-4674-A094-478CA7924985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838D-E0FC-4BE4-BF2E-D7F1207DA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304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27B85-96D9-4674-A094-478CA7924985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838D-E0FC-4BE4-BF2E-D7F1207DA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40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27B85-96D9-4674-A094-478CA7924985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838D-E0FC-4BE4-BF2E-D7F1207DA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18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27B85-96D9-4674-A094-478CA7924985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838D-E0FC-4BE4-BF2E-D7F1207DA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325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27B85-96D9-4674-A094-478CA7924985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838D-E0FC-4BE4-BF2E-D7F1207DA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608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27B85-96D9-4674-A094-478CA7924985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0838D-E0FC-4BE4-BF2E-D7F1207DA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27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EBA">
            <a:alpha val="4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514"/>
          <a:stretch/>
        </p:blipFill>
        <p:spPr>
          <a:xfrm>
            <a:off x="7400285" y="125853"/>
            <a:ext cx="4634399" cy="6627371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2844800" y="128727"/>
            <a:ext cx="9200132" cy="6612402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bg1"/>
                </a:gs>
                <a:gs pos="66000">
                  <a:srgbClr val="17773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4299" y="128726"/>
            <a:ext cx="2703423" cy="6609531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68000">
                  <a:schemeClr val="tx1"/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2841026" y="128726"/>
            <a:ext cx="0" cy="6596743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033704" y="128726"/>
            <a:ext cx="0" cy="6609531"/>
          </a:xfrm>
          <a:prstGeom prst="line">
            <a:avLst/>
          </a:prstGeom>
          <a:ln w="19050">
            <a:solidFill>
              <a:srgbClr val="1777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33722" y="117468"/>
            <a:ext cx="0" cy="66095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6413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EBA">
            <a:alpha val="4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514"/>
          <a:stretch/>
        </p:blipFill>
        <p:spPr>
          <a:xfrm>
            <a:off x="7400285" y="125853"/>
            <a:ext cx="4634399" cy="6627371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2844800" y="128727"/>
            <a:ext cx="9200132" cy="6612402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bg1"/>
                </a:gs>
                <a:gs pos="66000">
                  <a:srgbClr val="17773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01627" y="425247"/>
            <a:ext cx="455392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/>
              <a:t>"I’m Sorry, Laura, I Don’t Understand the Question" 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09104" y="5958820"/>
            <a:ext cx="4579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Warren Jones     Matt Hudson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299" y="128726"/>
            <a:ext cx="2703423" cy="6609531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68000">
                  <a:schemeClr val="tx1"/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2841026" y="128726"/>
            <a:ext cx="0" cy="6596743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033704" y="128726"/>
            <a:ext cx="0" cy="6609531"/>
          </a:xfrm>
          <a:prstGeom prst="line">
            <a:avLst/>
          </a:prstGeom>
          <a:ln w="19050">
            <a:solidFill>
              <a:srgbClr val="1777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33722" y="117468"/>
            <a:ext cx="0" cy="66095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864223" y="2480829"/>
            <a:ext cx="49913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/>
              <a:t>The Trace of Counter-Intuitive Pessimism in UBI/AI Stories: </a:t>
            </a:r>
            <a:r>
              <a:rPr lang="en-US" sz="2800" i="1" dirty="0"/>
              <a:t>Humans, Westworld,</a:t>
            </a:r>
            <a:r>
              <a:rPr lang="en-US" sz="2800" dirty="0"/>
              <a:t> </a:t>
            </a:r>
            <a:r>
              <a:rPr lang="en-US" sz="2800" i="1" dirty="0"/>
              <a:t>The Expanse, and</a:t>
            </a:r>
            <a:r>
              <a:rPr lang="en-US" sz="2800" dirty="0"/>
              <a:t> </a:t>
            </a:r>
            <a:r>
              <a:rPr lang="en-US" sz="2800" i="1" dirty="0"/>
              <a:t>Star Trek</a:t>
            </a: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176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EBA">
            <a:alpha val="4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514"/>
          <a:stretch/>
        </p:blipFill>
        <p:spPr>
          <a:xfrm>
            <a:off x="7400285" y="125853"/>
            <a:ext cx="4634399" cy="6627371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2844800" y="128727"/>
            <a:ext cx="9200132" cy="6612402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bg1"/>
                </a:gs>
                <a:gs pos="66000">
                  <a:srgbClr val="17773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01627" y="425247"/>
            <a:ext cx="455392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/>
              <a:t>"I’m Sorry, Laura, I Don’t Understand the Question" 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09104" y="5958820"/>
            <a:ext cx="4579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Warren Jones     Matt Hudson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299" y="128726"/>
            <a:ext cx="2703423" cy="6609531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68000">
                  <a:schemeClr val="tx1"/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2841026" y="128726"/>
            <a:ext cx="0" cy="6596743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033704" y="128726"/>
            <a:ext cx="0" cy="6609531"/>
          </a:xfrm>
          <a:prstGeom prst="line">
            <a:avLst/>
          </a:prstGeom>
          <a:ln w="19050">
            <a:solidFill>
              <a:srgbClr val="1777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33722" y="117468"/>
            <a:ext cx="0" cy="66095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864223" y="2480829"/>
            <a:ext cx="49913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/>
              <a:t>The Trace of Counter-Intuitive Pessimism in UBI/AI Stories: </a:t>
            </a:r>
            <a:r>
              <a:rPr lang="en-US" sz="2800" i="1" dirty="0"/>
              <a:t>Humans, Westworld,</a:t>
            </a:r>
            <a:r>
              <a:rPr lang="en-US" sz="2800" dirty="0"/>
              <a:t> </a:t>
            </a:r>
            <a:r>
              <a:rPr lang="en-US" sz="2800" i="1" dirty="0"/>
              <a:t>The Expanse, and</a:t>
            </a:r>
            <a:r>
              <a:rPr lang="en-US" sz="2800" dirty="0"/>
              <a:t> </a:t>
            </a:r>
            <a:r>
              <a:rPr lang="en-US" sz="2800" i="1" dirty="0"/>
              <a:t>Star Trek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21" name="Rectangle 20"/>
          <p:cNvSpPr/>
          <p:nvPr/>
        </p:nvSpPr>
        <p:spPr>
          <a:xfrm>
            <a:off x="438150" y="370114"/>
            <a:ext cx="2559050" cy="54933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299" y="370114"/>
            <a:ext cx="273050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>
              <a:lnSpc>
                <a:spcPct val="150000"/>
              </a:lnSpc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Introduction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Generations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Baby Boomers vs. Millennials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AI/UBI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Sci-Fi Dystopias &amp; Utopias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Futurism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Adorno and the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20</a:t>
            </a:r>
            <a:r>
              <a:rPr lang="en-US" baseline="30000" dirty="0">
                <a:solidFill>
                  <a:schemeClr val="bg2">
                    <a:lumMod val="25000"/>
                  </a:schemeClr>
                </a:solidFill>
              </a:rPr>
              <a:t>th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c.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21</a:t>
            </a:r>
            <a:r>
              <a:rPr lang="en-US" baseline="30000" dirty="0">
                <a:solidFill>
                  <a:schemeClr val="bg2">
                    <a:lumMod val="25000"/>
                  </a:schemeClr>
                </a:solidFill>
              </a:rPr>
              <a:t>st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c.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Mirrored Experience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Need for Humanities</a:t>
            </a:r>
          </a:p>
        </p:txBody>
      </p:sp>
    </p:spTree>
    <p:extLst>
      <p:ext uri="{BB962C8B-B14F-4D97-AF65-F5344CB8AC3E}">
        <p14:creationId xmlns:p14="http://schemas.microsoft.com/office/powerpoint/2010/main" val="912779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EBA">
            <a:alpha val="4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B01F92C-C3EB-4F54-201F-3238BE68D1A5}"/>
              </a:ext>
            </a:extLst>
          </p:cNvPr>
          <p:cNvSpPr/>
          <p:nvPr/>
        </p:nvSpPr>
        <p:spPr>
          <a:xfrm>
            <a:off x="2995448" y="1450428"/>
            <a:ext cx="8875986" cy="507649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accent4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64226" y="360641"/>
            <a:ext cx="8922974" cy="982546"/>
          </a:xfrm>
          <a:prstGeom prst="rect">
            <a:avLst/>
          </a:prstGeom>
          <a:noFill/>
          <a:ln w="381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" t="17963" r="52342"/>
          <a:stretch/>
        </p:blipFill>
        <p:spPr>
          <a:xfrm>
            <a:off x="7783771" y="2406347"/>
            <a:ext cx="4249933" cy="4127412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2844800" y="128727"/>
            <a:ext cx="9200132" cy="6612402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bg1"/>
                </a:gs>
                <a:gs pos="66000">
                  <a:srgbClr val="17773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97200" y="404764"/>
            <a:ext cx="8856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Boomers VERSUS Millennials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299" y="128726"/>
            <a:ext cx="2703423" cy="6609531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68000">
                  <a:schemeClr val="tx1"/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2841026" y="128726"/>
            <a:ext cx="0" cy="6596743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033704" y="128726"/>
            <a:ext cx="0" cy="6609531"/>
          </a:xfrm>
          <a:prstGeom prst="line">
            <a:avLst/>
          </a:prstGeom>
          <a:ln w="19050">
            <a:solidFill>
              <a:srgbClr val="1777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33722" y="117468"/>
            <a:ext cx="0" cy="66095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51" t="17963" r="2106"/>
          <a:stretch/>
        </p:blipFill>
        <p:spPr>
          <a:xfrm>
            <a:off x="2944846" y="2406347"/>
            <a:ext cx="4843018" cy="412741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73052" y="1442401"/>
            <a:ext cx="8914148" cy="5091358"/>
          </a:xfrm>
          <a:prstGeom prst="rect">
            <a:avLst/>
          </a:prstGeom>
          <a:noFill/>
          <a:ln w="508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38150" y="1268745"/>
            <a:ext cx="2559050" cy="85140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299" y="370114"/>
            <a:ext cx="273050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>
              <a:lnSpc>
                <a:spcPct val="150000"/>
              </a:lnSpc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Introduction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Generations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Baby Boomers vs. Millennials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AI/UBI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Sci-Fi Dystopias &amp; Utopias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Futurism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Adorno and the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20</a:t>
            </a:r>
            <a:r>
              <a:rPr lang="en-US" baseline="30000" dirty="0">
                <a:solidFill>
                  <a:schemeClr val="bg2">
                    <a:lumMod val="25000"/>
                  </a:schemeClr>
                </a:solidFill>
              </a:rPr>
              <a:t>th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c.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21</a:t>
            </a:r>
            <a:r>
              <a:rPr lang="en-US" baseline="30000" dirty="0">
                <a:solidFill>
                  <a:schemeClr val="bg2">
                    <a:lumMod val="25000"/>
                  </a:schemeClr>
                </a:solidFill>
              </a:rPr>
              <a:t>st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c.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Mirrored Experience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Need for Humanities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05668" y="914401"/>
            <a:ext cx="887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public media war</a:t>
            </a:r>
          </a:p>
        </p:txBody>
      </p:sp>
    </p:spTree>
    <p:extLst>
      <p:ext uri="{BB962C8B-B14F-4D97-AF65-F5344CB8AC3E}">
        <p14:creationId xmlns:p14="http://schemas.microsoft.com/office/powerpoint/2010/main" val="287437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" y="0"/>
            <a:ext cx="2273300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AutoNum type="arabicPeriod"/>
            </a:pPr>
            <a:r>
              <a:rPr lang="en-US" sz="1600" b="1" dirty="0"/>
              <a:t> Beer</a:t>
            </a:r>
          </a:p>
          <a:p>
            <a:r>
              <a:rPr lang="en-US" sz="1200" dirty="0"/>
              <a:t>        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(Business Insider, 2017)</a:t>
            </a:r>
          </a:p>
          <a:p>
            <a:r>
              <a:rPr lang="en-US" sz="1600" b="1" dirty="0"/>
              <a:t>2. J. Crew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(Nylon.com, 2017)</a:t>
            </a:r>
          </a:p>
          <a:p>
            <a:r>
              <a:rPr lang="en-US" sz="1600" b="1" dirty="0"/>
              <a:t>3. Department stores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(USA Today, 2017)</a:t>
            </a:r>
          </a:p>
          <a:p>
            <a:r>
              <a:rPr lang="en-US" sz="1600" b="1" dirty="0"/>
              <a:t>4. Motorcycles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(CNBC, 2017)</a:t>
            </a:r>
          </a:p>
          <a:p>
            <a:r>
              <a:rPr lang="en-US" sz="1600" b="1" dirty="0"/>
              <a:t>5. Diamonds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(TheDailyBeast.com, 2016)</a:t>
            </a:r>
          </a:p>
          <a:p>
            <a:r>
              <a:rPr lang="en-US" sz="1600" b="1" dirty="0"/>
              <a:t>6. Golf</a:t>
            </a:r>
          </a:p>
          <a:p>
            <a:r>
              <a:rPr lang="en-US" sz="1200" dirty="0"/>
              <a:t>        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(Business Insider, 2016)</a:t>
            </a:r>
          </a:p>
          <a:p>
            <a:r>
              <a:rPr lang="en-US" sz="1600" b="1" dirty="0"/>
              <a:t>7. Bar soap</a:t>
            </a:r>
          </a:p>
          <a:p>
            <a:r>
              <a:rPr lang="en-US" sz="1200" dirty="0"/>
              <a:t>         (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Moneyish.com, 2017)</a:t>
            </a:r>
          </a:p>
          <a:p>
            <a:r>
              <a:rPr lang="en-US" sz="1600" b="1" dirty="0"/>
              <a:t>8. College football</a:t>
            </a:r>
          </a:p>
          <a:p>
            <a:r>
              <a:rPr lang="en-US" sz="1200" dirty="0"/>
              <a:t>        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(TheBigLead.com, 2017)</a:t>
            </a:r>
          </a:p>
          <a:p>
            <a:r>
              <a:rPr lang="en-US" sz="1600" b="1" dirty="0"/>
              <a:t>9. Lunch</a:t>
            </a:r>
          </a:p>
          <a:p>
            <a:r>
              <a:rPr lang="en-US" sz="1200" dirty="0"/>
              <a:t>       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(Fortune, 2017)</a:t>
            </a:r>
          </a:p>
          <a:p>
            <a:r>
              <a:rPr lang="en-US" sz="1600" b="1" dirty="0"/>
              <a:t>10. McDonalds</a:t>
            </a:r>
          </a:p>
          <a:p>
            <a:r>
              <a:rPr lang="en-US" sz="1200" dirty="0"/>
              <a:t>       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(Gothamist.com, 2014)</a:t>
            </a:r>
          </a:p>
          <a:p>
            <a:r>
              <a:rPr lang="en-US" sz="1600" b="1" dirty="0"/>
              <a:t>11. Vacations</a:t>
            </a:r>
          </a:p>
          <a:p>
            <a:r>
              <a:rPr lang="en-US" sz="1200" dirty="0"/>
              <a:t>       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(Inc.com, 2016)</a:t>
            </a:r>
          </a:p>
          <a:p>
            <a:r>
              <a:rPr lang="en-US" sz="1600" b="1" dirty="0"/>
              <a:t>12. Napkins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(Business Insider, 2016)</a:t>
            </a:r>
          </a:p>
          <a:p>
            <a:r>
              <a:rPr lang="en-US" sz="1600" b="1" dirty="0"/>
              <a:t>13. Cars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(DrivingSales.com, 2013)</a:t>
            </a:r>
          </a:p>
          <a:p>
            <a:r>
              <a:rPr lang="en-US" sz="1600" b="1" dirty="0"/>
              <a:t>14. Crowdfunding</a:t>
            </a:r>
          </a:p>
          <a:p>
            <a:r>
              <a:rPr lang="en-US" sz="1200" dirty="0"/>
              <a:t>       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(Bossip.com, 2016)</a:t>
            </a:r>
          </a:p>
          <a:p>
            <a:r>
              <a:rPr lang="en-US" sz="1600" b="1" dirty="0"/>
              <a:t>15. Wine</a:t>
            </a:r>
          </a:p>
          <a:p>
            <a:r>
              <a:rPr lang="en-US" sz="1200" dirty="0"/>
              <a:t>      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(Quench.me, 2016)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16. Wine corks (almost!)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(The Atlantic, 2016)</a:t>
            </a:r>
          </a:p>
          <a:p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2346022" y="918656"/>
            <a:ext cx="3073703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sz="1600" b="1" dirty="0"/>
              <a:t>17. The Toyota Scion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	(Forbes, 2016)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18. Fabric softener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	(WSJ, 2016)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19. Marriage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	(Bloomberg.com, 2017)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20. The McWrap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 (Eater.com, 2016)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21. Handshakes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	(Metro.co.uk, 2016)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22. Canadian Tourism 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	(NotableLife.com, 2016)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23. Light yogurt</a:t>
            </a:r>
          </a:p>
          <a:p>
            <a:pPr>
              <a:tabLst>
                <a:tab pos="457200" algn="l"/>
              </a:tabLst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	(Business Insider, 2016)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24. Gambling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	(Knockoutmag.com, nd)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25. Hotels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	(Mashable.com, 2016)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26. Relationships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	(SheKnows.com, 2015)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27. Marmalade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	(Metro.co.uk, 2017)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28. Running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	(Wall Street Journal, 2016)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29. Cereal</a:t>
            </a:r>
          </a:p>
          <a:p>
            <a:pPr>
              <a:tabLst>
                <a:tab pos="457200" algn="l"/>
              </a:tabLst>
            </a:pPr>
            <a:r>
              <a:rPr lang="en-US" sz="1050" b="1" dirty="0">
                <a:solidFill>
                  <a:schemeClr val="bg1">
                    <a:lumMod val="50000"/>
                  </a:schemeClr>
                </a:solidFill>
              </a:rPr>
              <a:t>     	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</a:rPr>
              <a:t>(GQ, 2016)</a:t>
            </a:r>
          </a:p>
          <a:p>
            <a:pPr>
              <a:tabLst>
                <a:tab pos="457200" algn="l"/>
              </a:tabLst>
            </a:pP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18592" y="914251"/>
            <a:ext cx="258233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sz="1600" b="1" dirty="0"/>
              <a:t>30. The anti-aging industry</a:t>
            </a:r>
          </a:p>
          <a:p>
            <a:pPr>
              <a:tabLst>
                <a:tab pos="457200" algn="l"/>
              </a:tabLst>
            </a:pP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          	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(TheCut.com, 2017)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31. Buffalo Wild Wings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	(Business Insider, 2017)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32. Focus groups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	(CrimsonHexagon.com, nd)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33. Travel marketing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	(MDGAdvertising.com, nd)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34. Working</a:t>
            </a:r>
          </a:p>
          <a:p>
            <a:pPr>
              <a:tabLst>
                <a:tab pos="457200" algn="l"/>
              </a:tabLst>
            </a:pP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	(Phillymag.com, 2016)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35. Credit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	(eMerchantbroker.com, 2017)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36. Trees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	(2machines.com, nd)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37. The American Dream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	(RedAlertPolilitics.com, 2015)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38. America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	(Medium.com, 2016)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39. Democracy in general</a:t>
            </a:r>
          </a:p>
          <a:p>
            <a:pPr>
              <a:tabLst>
                <a:tab pos="457200" algn="l"/>
              </a:tabLst>
            </a:pP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	(Medium.com, 2016)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40. Home Depot</a:t>
            </a:r>
          </a:p>
          <a:p>
            <a:pPr>
              <a:tabLst>
                <a:tab pos="457200" algn="l"/>
              </a:tabLst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	(Forbes, 2014)</a:t>
            </a:r>
          </a:p>
          <a:p>
            <a:pPr>
              <a:tabLst>
                <a:tab pos="457200" algn="l"/>
              </a:tabLst>
            </a:pPr>
            <a:r>
              <a:rPr lang="en-US" sz="1600" b="1" dirty="0"/>
              <a:t>41. Self-pity</a:t>
            </a:r>
          </a:p>
          <a:p>
            <a:pPr>
              <a:tabLst>
                <a:tab pos="457200" algn="l"/>
              </a:tabLst>
            </a:pP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 	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(Cityam.com, 2016)</a:t>
            </a:r>
          </a:p>
          <a:p>
            <a:endParaRPr lang="en-US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9913408" y="0"/>
            <a:ext cx="2402417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55. Applebee's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(TrendingAllDay, 20017)</a:t>
            </a:r>
            <a:endParaRPr lang="en-US" sz="1200" b="1" dirty="0"/>
          </a:p>
          <a:p>
            <a:r>
              <a:rPr lang="en-US" sz="1600" b="1" dirty="0"/>
              <a:t>56. Fashion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(VibetheVibe.com, 2015)</a:t>
            </a:r>
          </a:p>
          <a:p>
            <a:r>
              <a:rPr lang="en-US" sz="1600" b="1" dirty="0"/>
              <a:t>57. Hangout sitcoms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(Refinery29.com, 2015)</a:t>
            </a:r>
            <a:endParaRPr lang="en-US" sz="1200" b="1" dirty="0"/>
          </a:p>
          <a:p>
            <a:r>
              <a:rPr lang="en-US" sz="1600" b="1" dirty="0"/>
              <a:t>58. The Big Mac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(RedAlertPolitics.com, 2016)</a:t>
            </a:r>
            <a:endParaRPr lang="en-US" sz="1200" b="1" dirty="0"/>
          </a:p>
          <a:p>
            <a:r>
              <a:rPr lang="en-US" sz="1600" b="1" dirty="0"/>
              <a:t>59. Stilettos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(Elle.com, 2016)</a:t>
            </a:r>
            <a:endParaRPr lang="en-US" sz="1200" b="1" dirty="0"/>
          </a:p>
          <a:p>
            <a:r>
              <a:rPr lang="en-US" sz="1600" b="1" dirty="0"/>
              <a:t>60. Romance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(FizzyMag.com, 2017)</a:t>
            </a:r>
            <a:endParaRPr lang="en-US" sz="1200" b="1" dirty="0"/>
          </a:p>
          <a:p>
            <a:r>
              <a:rPr lang="en-US" sz="1600" b="1" dirty="0"/>
              <a:t>61. The 9-to-5 workday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(Entrepreneur.com, 2016)</a:t>
            </a:r>
            <a:endParaRPr lang="en-US" sz="1200" b="1" dirty="0"/>
          </a:p>
          <a:p>
            <a:r>
              <a:rPr lang="en-US" sz="1600" b="1" dirty="0"/>
              <a:t>62. The NFL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(CSMonitor.com, 2012)</a:t>
            </a:r>
            <a:endParaRPr lang="en-US" sz="1200" b="1" dirty="0"/>
          </a:p>
          <a:p>
            <a:r>
              <a:rPr lang="en-US" sz="1600" b="1" dirty="0"/>
              <a:t>63. Gen X's retirement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(Time.com, 2015)</a:t>
            </a:r>
            <a:endParaRPr lang="en-US" sz="1200" b="1" dirty="0"/>
          </a:p>
          <a:p>
            <a:r>
              <a:rPr lang="en-US" sz="1600" b="1" dirty="0"/>
              <a:t>64. The Olympics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(Gizmodo.com, 2016)</a:t>
            </a:r>
            <a:endParaRPr lang="en-US" sz="1200" b="1" dirty="0"/>
          </a:p>
          <a:p>
            <a:r>
              <a:rPr lang="en-US" sz="1600" b="1" dirty="0"/>
              <a:t>65. Brunch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(NYPost.com, 2017)</a:t>
            </a:r>
            <a:endParaRPr lang="en-US" sz="1200" b="1" dirty="0"/>
          </a:p>
          <a:p>
            <a:r>
              <a:rPr lang="en-US" sz="1600" b="1" dirty="0"/>
              <a:t>66. The European Union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(NationaInterest.com, 2016)</a:t>
            </a:r>
            <a:endParaRPr lang="en-US" sz="1200" b="1" dirty="0"/>
          </a:p>
          <a:p>
            <a:r>
              <a:rPr lang="en-US" sz="1600" b="1" dirty="0"/>
              <a:t>67. Baby names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(Time.com, 2016)</a:t>
            </a:r>
            <a:endParaRPr lang="en-US" sz="1200" b="1" dirty="0"/>
          </a:p>
          <a:p>
            <a:r>
              <a:rPr lang="en-US" sz="1600" b="1" dirty="0"/>
              <a:t>68. Banks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(TechCrunch.com, 2015)</a:t>
            </a:r>
            <a:endParaRPr lang="en-US" sz="1200" b="1" dirty="0"/>
          </a:p>
          <a:p>
            <a:r>
              <a:rPr lang="en-US" sz="1600" b="1" dirty="0"/>
              <a:t>69. Oil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(Oilprice.com, 2016)</a:t>
            </a:r>
            <a:endParaRPr lang="en-US" sz="1200" b="1" dirty="0"/>
          </a:p>
          <a:p>
            <a:r>
              <a:rPr lang="en-US" sz="1600" b="1" dirty="0"/>
              <a:t>70. Everything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(Manoanow.org, 2017)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447925" y="28575"/>
            <a:ext cx="7315200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70 Things Millennials are Killing</a:t>
            </a:r>
          </a:p>
          <a:p>
            <a:pPr algn="ctr"/>
            <a:r>
              <a:rPr lang="en-US" dirty="0"/>
              <a:t>A Mashable.com linked list of articles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47492" y="912793"/>
            <a:ext cx="2534708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42. 2016 Elections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 (Washington Post, 2016)</a:t>
            </a:r>
          </a:p>
          <a:p>
            <a:r>
              <a:rPr lang="en-US" sz="1600" b="1" dirty="0"/>
              <a:t>43. Consumerism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 (Extranewsfeed.com, 2017)</a:t>
            </a:r>
          </a:p>
          <a:p>
            <a:r>
              <a:rPr lang="en-US" sz="1600" b="1" dirty="0"/>
              <a:t>44. Suits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 (New Boston Post, 2016)</a:t>
            </a:r>
          </a:p>
          <a:p>
            <a:r>
              <a:rPr lang="en-US" sz="1600" b="1" dirty="0"/>
              <a:t>45. Dinner dates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 (NYPost.com, 2016)</a:t>
            </a:r>
          </a:p>
          <a:p>
            <a:r>
              <a:rPr lang="en-US" sz="1600" b="1" dirty="0"/>
              <a:t>46. Movies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 (NYPost.com, 2016)</a:t>
            </a:r>
          </a:p>
          <a:p>
            <a:r>
              <a:rPr lang="en-US" sz="1600" b="1" dirty="0"/>
              <a:t>47. Sex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 (IBTimes.co.uk, 2017)</a:t>
            </a:r>
          </a:p>
          <a:p>
            <a:r>
              <a:rPr lang="en-US" sz="1600" b="1" dirty="0"/>
              <a:t>48. Gyms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 (NYPost.com, 2016)</a:t>
            </a:r>
          </a:p>
          <a:p>
            <a:r>
              <a:rPr lang="en-US" sz="1600" b="1" dirty="0"/>
              <a:t>49. Serendipity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 (Guestofaguest.com, 2017)</a:t>
            </a:r>
          </a:p>
          <a:p>
            <a:r>
              <a:rPr lang="en-US" sz="1600" b="1" dirty="0"/>
              <a:t>50. Loyalty programs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(SocialTables.com, nd)</a:t>
            </a:r>
          </a:p>
          <a:p>
            <a:r>
              <a:rPr lang="en-US" sz="1600" b="1" dirty="0"/>
              <a:t>51. Loyalty in general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(Boston.com, 2016)</a:t>
            </a:r>
          </a:p>
          <a:p>
            <a:r>
              <a:rPr lang="en-US" sz="1600" b="1" dirty="0"/>
              <a:t>52. Taking risks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(LATimes.com, 2016)</a:t>
            </a:r>
          </a:p>
          <a:p>
            <a:r>
              <a:rPr lang="en-US" sz="1600" b="1" dirty="0"/>
              <a:t>53. Patriotism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(Stream.org, 2017)</a:t>
            </a:r>
            <a:endParaRPr lang="en-US" sz="1200" b="1" dirty="0"/>
          </a:p>
          <a:p>
            <a:r>
              <a:rPr lang="en-US" sz="1600" b="1" dirty="0"/>
              <a:t>54. Cruises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          (CaribbeanNewsService, 2016)</a:t>
            </a:r>
            <a:endParaRPr lang="en-US" sz="1200" b="1" dirty="0"/>
          </a:p>
        </p:txBody>
      </p:sp>
      <p:grpSp>
        <p:nvGrpSpPr>
          <p:cNvPr id="90" name="Group 89"/>
          <p:cNvGrpSpPr/>
          <p:nvPr/>
        </p:nvGrpSpPr>
        <p:grpSpPr>
          <a:xfrm>
            <a:off x="66675" y="76201"/>
            <a:ext cx="11934825" cy="6617731"/>
            <a:chOff x="66675" y="76201"/>
            <a:chExt cx="11934825" cy="6617731"/>
          </a:xfrm>
        </p:grpSpPr>
        <p:sp>
          <p:nvSpPr>
            <p:cNvPr id="15" name="Rounded Rectangle 14"/>
            <p:cNvSpPr/>
            <p:nvPr/>
          </p:nvSpPr>
          <p:spPr>
            <a:xfrm>
              <a:off x="85725" y="76201"/>
              <a:ext cx="1752600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76200" y="1362076"/>
              <a:ext cx="1752600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95250" y="2209801"/>
              <a:ext cx="1752600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95250" y="2638426"/>
              <a:ext cx="1752600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66675" y="3482976"/>
              <a:ext cx="1752600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104775" y="4765676"/>
              <a:ext cx="1752600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2425064" y="5697856"/>
              <a:ext cx="2108835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2447925" y="1025526"/>
              <a:ext cx="1752600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2428875" y="1438276"/>
              <a:ext cx="1752600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2422524" y="1844676"/>
              <a:ext cx="1933575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447924" y="3565526"/>
              <a:ext cx="1781175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4893944" y="1407796"/>
              <a:ext cx="1964055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4909184" y="2284096"/>
              <a:ext cx="2093595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4909184" y="3129916"/>
              <a:ext cx="2322195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4909185" y="5278756"/>
              <a:ext cx="1752600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7522844" y="3129916"/>
              <a:ext cx="1773555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9961244" y="6078856"/>
              <a:ext cx="1773555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9951719" y="2663191"/>
              <a:ext cx="2049781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104775" y="4352926"/>
              <a:ext cx="1752600" cy="381000"/>
            </a:xfrm>
            <a:prstGeom prst="roundRect">
              <a:avLst/>
            </a:prstGeom>
            <a:solidFill>
              <a:srgbClr val="FFFF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771900" y="6324600"/>
              <a:ext cx="1676400" cy="369332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/>
                <a:t>Financial News</a:t>
              </a: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76200" y="514350"/>
            <a:ext cx="11849099" cy="6343650"/>
            <a:chOff x="76200" y="514350"/>
            <a:chExt cx="11849099" cy="6343650"/>
          </a:xfrm>
        </p:grpSpPr>
        <p:sp>
          <p:nvSpPr>
            <p:cNvPr id="48" name="Rectangle 47"/>
            <p:cNvSpPr/>
            <p:nvPr/>
          </p:nvSpPr>
          <p:spPr>
            <a:xfrm>
              <a:off x="85724" y="1809750"/>
              <a:ext cx="1971675" cy="381000"/>
            </a:xfrm>
            <a:prstGeom prst="rect">
              <a:avLst/>
            </a:prstGeom>
            <a:solidFill>
              <a:srgbClr val="50CC6C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638800" y="6324600"/>
              <a:ext cx="1685925" cy="369332"/>
            </a:xfrm>
            <a:prstGeom prst="rect">
              <a:avLst/>
            </a:prstGeom>
            <a:solidFill>
              <a:srgbClr val="00B050">
                <a:alpha val="63000"/>
              </a:srgbClr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/>
                <a:t>Status Items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04775" y="6057900"/>
              <a:ext cx="1771650" cy="381000"/>
            </a:xfrm>
            <a:prstGeom prst="rect">
              <a:avLst/>
            </a:prstGeom>
            <a:solidFill>
              <a:srgbClr val="50CC6C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6200" y="514350"/>
              <a:ext cx="1771650" cy="381000"/>
            </a:xfrm>
            <a:prstGeom prst="rect">
              <a:avLst/>
            </a:prstGeom>
            <a:solidFill>
              <a:srgbClr val="50CC6C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04775" y="6477000"/>
              <a:ext cx="2038350" cy="381000"/>
            </a:xfrm>
            <a:prstGeom prst="rect">
              <a:avLst/>
            </a:prstGeom>
            <a:solidFill>
              <a:srgbClr val="50CC6C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2438400" y="3143250"/>
              <a:ext cx="1943100" cy="381000"/>
            </a:xfrm>
            <a:prstGeom prst="rect">
              <a:avLst/>
            </a:prstGeom>
            <a:solidFill>
              <a:srgbClr val="50CC6C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457449" y="3990975"/>
              <a:ext cx="1895475" cy="381000"/>
            </a:xfrm>
            <a:prstGeom prst="rect">
              <a:avLst/>
            </a:prstGeom>
            <a:solidFill>
              <a:srgbClr val="50CC6C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438400" y="4419600"/>
              <a:ext cx="1847850" cy="381000"/>
            </a:xfrm>
            <a:prstGeom prst="rect">
              <a:avLst/>
            </a:prstGeom>
            <a:solidFill>
              <a:srgbClr val="50CC6C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05375" y="981076"/>
              <a:ext cx="2257425" cy="381000"/>
            </a:xfrm>
            <a:prstGeom prst="rect">
              <a:avLst/>
            </a:prstGeom>
            <a:solidFill>
              <a:srgbClr val="50CC6C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05375" y="3981450"/>
              <a:ext cx="2324100" cy="381000"/>
            </a:xfrm>
            <a:prstGeom prst="rect">
              <a:avLst/>
            </a:prstGeom>
            <a:solidFill>
              <a:srgbClr val="50CC6C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543799" y="1447800"/>
              <a:ext cx="2124075" cy="381000"/>
            </a:xfrm>
            <a:prstGeom prst="rect">
              <a:avLst/>
            </a:prstGeom>
            <a:solidFill>
              <a:srgbClr val="50CC6C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7534274" y="1876425"/>
              <a:ext cx="1971675" cy="381000"/>
            </a:xfrm>
            <a:prstGeom prst="rect">
              <a:avLst/>
            </a:prstGeom>
            <a:solidFill>
              <a:srgbClr val="50CC6C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543800" y="2286000"/>
              <a:ext cx="1771650" cy="381000"/>
            </a:xfrm>
            <a:prstGeom prst="rect">
              <a:avLst/>
            </a:prstGeom>
            <a:solidFill>
              <a:srgbClr val="50CC6C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543800" y="3571875"/>
              <a:ext cx="1771650" cy="381000"/>
            </a:xfrm>
            <a:prstGeom prst="rect">
              <a:avLst/>
            </a:prstGeom>
            <a:solidFill>
              <a:srgbClr val="50CC6C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7543800" y="6134100"/>
              <a:ext cx="2266950" cy="381000"/>
            </a:xfrm>
            <a:prstGeom prst="rect">
              <a:avLst/>
            </a:prstGeom>
            <a:solidFill>
              <a:srgbClr val="50CC6C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0010774" y="523875"/>
              <a:ext cx="1914525" cy="381000"/>
            </a:xfrm>
            <a:prstGeom prst="rect">
              <a:avLst/>
            </a:prstGeom>
            <a:solidFill>
              <a:srgbClr val="50CC6C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0001250" y="1809750"/>
              <a:ext cx="1771650" cy="381000"/>
            </a:xfrm>
            <a:prstGeom prst="rect">
              <a:avLst/>
            </a:prstGeom>
            <a:solidFill>
              <a:srgbClr val="50CC6C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0010775" y="4371975"/>
              <a:ext cx="1771650" cy="381000"/>
            </a:xfrm>
            <a:prstGeom prst="rect">
              <a:avLst/>
            </a:prstGeom>
            <a:solidFill>
              <a:srgbClr val="50CC6C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14300" y="5210175"/>
              <a:ext cx="1771650" cy="381000"/>
            </a:xfrm>
            <a:prstGeom prst="rect">
              <a:avLst/>
            </a:prstGeom>
            <a:solidFill>
              <a:srgbClr val="50CC6C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567955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EBA">
            <a:alpha val="4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84CDFF7-6354-111A-7C2B-6AAAD53D8FA6}"/>
              </a:ext>
            </a:extLst>
          </p:cNvPr>
          <p:cNvSpPr/>
          <p:nvPr/>
        </p:nvSpPr>
        <p:spPr>
          <a:xfrm>
            <a:off x="2995448" y="1450428"/>
            <a:ext cx="8875986" cy="507649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accent4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64226" y="360641"/>
            <a:ext cx="8922974" cy="982546"/>
          </a:xfrm>
          <a:prstGeom prst="rect">
            <a:avLst/>
          </a:prstGeom>
          <a:noFill/>
          <a:ln w="381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2844800" y="128727"/>
            <a:ext cx="9200132" cy="6612402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bg1"/>
                </a:gs>
                <a:gs pos="66000">
                  <a:srgbClr val="17773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91537" y="409893"/>
            <a:ext cx="45792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Boomers VERSUS Millennials Ideologies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299" y="128726"/>
            <a:ext cx="2703423" cy="6609531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68000">
                  <a:schemeClr val="tx1"/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2841026" y="128726"/>
            <a:ext cx="0" cy="6596743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033704" y="128726"/>
            <a:ext cx="0" cy="6609531"/>
          </a:xfrm>
          <a:prstGeom prst="line">
            <a:avLst/>
          </a:prstGeom>
          <a:ln w="19050">
            <a:solidFill>
              <a:srgbClr val="1777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33722" y="117468"/>
            <a:ext cx="0" cy="66095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2973052" y="1442401"/>
            <a:ext cx="8914148" cy="5091358"/>
          </a:xfrm>
          <a:prstGeom prst="rect">
            <a:avLst/>
          </a:prstGeom>
          <a:noFill/>
          <a:ln w="508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40750" y="1256631"/>
            <a:ext cx="2559050" cy="85912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439924" y="1671227"/>
            <a:ext cx="35518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Conspicuous Consumption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1133" y="1671227"/>
            <a:ext cx="29143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/>
              <a:t>Thrift/Usage/Purpose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53751" y="2020124"/>
            <a:ext cx="35518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Tempered Uniqueness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23032" y="2026859"/>
            <a:ext cx="30913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/>
              <a:t>Authenticity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3548" y="2382490"/>
            <a:ext cx="30913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/>
              <a:t>Craft/Homemade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12321" y="2739168"/>
            <a:ext cx="30913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/>
              <a:t>Skills/Achievement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53423" y="2386682"/>
            <a:ext cx="35518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Mechanical Reproduction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62742" y="2738121"/>
            <a:ext cx="35518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Hard Work/Dedication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299" y="370114"/>
            <a:ext cx="273050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>
              <a:lnSpc>
                <a:spcPct val="150000"/>
              </a:lnSpc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Introduction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Generations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Baby Boomers vs. Millennials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AI/UBI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Sci-Fi Dystopias &amp; Utopias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Futurism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Adorno and the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20</a:t>
            </a:r>
            <a:r>
              <a:rPr lang="en-US" baseline="30000" dirty="0">
                <a:solidFill>
                  <a:schemeClr val="bg2">
                    <a:lumMod val="25000"/>
                  </a:schemeClr>
                </a:solidFill>
              </a:rPr>
              <a:t>th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c.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21</a:t>
            </a:r>
            <a:r>
              <a:rPr lang="en-US" baseline="30000" dirty="0">
                <a:solidFill>
                  <a:schemeClr val="bg2">
                    <a:lumMod val="25000"/>
                  </a:schemeClr>
                </a:solidFill>
              </a:rPr>
              <a:t>st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c.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Mirrored Experience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Need for Humanities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50451" y="2214327"/>
            <a:ext cx="1037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Versus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8BF056-8C06-6E88-0F18-8AC31E7AC5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51" t="17963" r="2106"/>
          <a:stretch/>
        </p:blipFill>
        <p:spPr>
          <a:xfrm>
            <a:off x="3375010" y="3020707"/>
            <a:ext cx="4107700" cy="35007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E6D063-B5B0-C259-210D-B4892A8361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" t="17963" r="52342"/>
          <a:stretch/>
        </p:blipFill>
        <p:spPr>
          <a:xfrm>
            <a:off x="7667247" y="3059413"/>
            <a:ext cx="3551858" cy="344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93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/>
      <p:bldP spid="23" grpId="0"/>
      <p:bldP spid="24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EBA">
            <a:alpha val="4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995448" y="1450428"/>
            <a:ext cx="8875986" cy="507649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accent4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64226" y="360641"/>
            <a:ext cx="8922974" cy="982546"/>
          </a:xfrm>
          <a:prstGeom prst="rect">
            <a:avLst/>
          </a:prstGeom>
          <a:noFill/>
          <a:ln w="381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2844800" y="128727"/>
            <a:ext cx="9200132" cy="6612402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bg1"/>
                </a:gs>
                <a:gs pos="66000">
                  <a:srgbClr val="17773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91537" y="409893"/>
            <a:ext cx="45792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Boomers VERSUS Millennials UBI/AI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299" y="128726"/>
            <a:ext cx="2703423" cy="6609531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68000">
                  <a:schemeClr val="tx1"/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2841026" y="128726"/>
            <a:ext cx="0" cy="6596743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033704" y="128726"/>
            <a:ext cx="0" cy="6609531"/>
          </a:xfrm>
          <a:prstGeom prst="line">
            <a:avLst/>
          </a:prstGeom>
          <a:ln w="19050">
            <a:solidFill>
              <a:srgbClr val="1777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33722" y="117468"/>
            <a:ext cx="0" cy="66095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2973052" y="1442401"/>
            <a:ext cx="8914148" cy="5091358"/>
          </a:xfrm>
          <a:prstGeom prst="rect">
            <a:avLst/>
          </a:prstGeom>
          <a:noFill/>
          <a:ln w="508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40750" y="2080560"/>
            <a:ext cx="2559050" cy="4295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299" y="370114"/>
            <a:ext cx="273050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>
              <a:lnSpc>
                <a:spcPct val="150000"/>
              </a:lnSpc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Introduction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Generations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Baby Boomers vs. Millennials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AI/UBI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Sci-Fi Dystopias &amp; Utopias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Futurism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Adorno and the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20</a:t>
            </a:r>
            <a:r>
              <a:rPr lang="en-US" baseline="30000" dirty="0">
                <a:solidFill>
                  <a:schemeClr val="bg2">
                    <a:lumMod val="25000"/>
                  </a:schemeClr>
                </a:solidFill>
              </a:rPr>
              <a:t>th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c.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21</a:t>
            </a:r>
            <a:r>
              <a:rPr lang="en-US" baseline="30000" dirty="0">
                <a:solidFill>
                  <a:schemeClr val="bg2">
                    <a:lumMod val="25000"/>
                  </a:schemeClr>
                </a:solidFill>
              </a:rPr>
              <a:t>st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c.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Mirrored Experience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Need for Humanities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62448" y="2790561"/>
            <a:ext cx="1745923" cy="139673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268" y="1686194"/>
            <a:ext cx="1442319" cy="144231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118" y="1874266"/>
            <a:ext cx="1629576" cy="213016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464" y="1590867"/>
            <a:ext cx="1372394" cy="23873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226" y="1490990"/>
            <a:ext cx="1582471" cy="22512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9C6ED5-6709-39ED-D053-F80D515C94A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51" t="17963" r="2106"/>
          <a:stretch/>
        </p:blipFill>
        <p:spPr>
          <a:xfrm>
            <a:off x="3746174" y="3608129"/>
            <a:ext cx="3439871" cy="29315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1A3EEBD-1FB6-C36F-DC62-037A2075634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" t="17961" r="52342" b="453"/>
          <a:stretch/>
        </p:blipFill>
        <p:spPr>
          <a:xfrm>
            <a:off x="7535019" y="3608129"/>
            <a:ext cx="3010352" cy="290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978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EBA">
            <a:alpha val="4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995448" y="1450428"/>
            <a:ext cx="8875986" cy="507649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accent4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64226" y="360641"/>
            <a:ext cx="8922974" cy="982546"/>
          </a:xfrm>
          <a:prstGeom prst="rect">
            <a:avLst/>
          </a:prstGeom>
          <a:noFill/>
          <a:ln w="381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2844800" y="128727"/>
            <a:ext cx="9200132" cy="6612402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bg1"/>
                </a:gs>
                <a:gs pos="66000">
                  <a:srgbClr val="17773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91537" y="409893"/>
            <a:ext cx="45792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Boomers VERSUS Millennials UBI/AI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299" y="128726"/>
            <a:ext cx="2703423" cy="6609531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68000">
                  <a:schemeClr val="tx1"/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2841026" y="128726"/>
            <a:ext cx="0" cy="6596743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033704" y="128726"/>
            <a:ext cx="0" cy="6609531"/>
          </a:xfrm>
          <a:prstGeom prst="line">
            <a:avLst/>
          </a:prstGeom>
          <a:ln w="19050">
            <a:solidFill>
              <a:srgbClr val="1777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33722" y="117468"/>
            <a:ext cx="0" cy="66095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2973052" y="1442401"/>
            <a:ext cx="8914148" cy="5091358"/>
          </a:xfrm>
          <a:prstGeom prst="rect">
            <a:avLst/>
          </a:prstGeom>
          <a:noFill/>
          <a:ln w="508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40750" y="2080560"/>
            <a:ext cx="2559050" cy="4295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299" y="370114"/>
            <a:ext cx="273050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>
              <a:lnSpc>
                <a:spcPct val="150000"/>
              </a:lnSpc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Introduction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Generations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Baby Boomers vs. Millennials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AI/UBI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Sci-Fi Dystopias &amp; Utopias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Futurism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Adorno and the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20</a:t>
            </a:r>
            <a:r>
              <a:rPr lang="en-US" baseline="30000" dirty="0">
                <a:solidFill>
                  <a:schemeClr val="bg2">
                    <a:lumMod val="25000"/>
                  </a:schemeClr>
                </a:solidFill>
              </a:rPr>
              <a:t>th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c.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21</a:t>
            </a:r>
            <a:r>
              <a:rPr lang="en-US" baseline="30000" dirty="0">
                <a:solidFill>
                  <a:schemeClr val="bg2">
                    <a:lumMod val="25000"/>
                  </a:schemeClr>
                </a:solidFill>
              </a:rPr>
              <a:t>st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c.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Mirrored Experience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Need for Humanities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62448" y="2790561"/>
            <a:ext cx="1745923" cy="139673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268" y="1686194"/>
            <a:ext cx="1442319" cy="144231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118" y="1874266"/>
            <a:ext cx="1629576" cy="213016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464" y="1590867"/>
            <a:ext cx="1372394" cy="23873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51" t="17963" r="2415" b="54459"/>
          <a:stretch/>
        </p:blipFill>
        <p:spPr>
          <a:xfrm>
            <a:off x="2930870" y="5549464"/>
            <a:ext cx="3391104" cy="9774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226" y="1490990"/>
            <a:ext cx="1582471" cy="225128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98034" y="4083351"/>
            <a:ext cx="35518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Conspicuous Consumption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59243" y="4083351"/>
            <a:ext cx="29143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/>
              <a:t>Thrift/Usage/Purpose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11861" y="4432248"/>
            <a:ext cx="35518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Tempered Uniqueness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81142" y="4438983"/>
            <a:ext cx="30913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/>
              <a:t>Authenticity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81658" y="4794614"/>
            <a:ext cx="30913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/>
              <a:t>Craft/Homemade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70431" y="5151292"/>
            <a:ext cx="30913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/>
              <a:t>Skills/Achievement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11533" y="4798806"/>
            <a:ext cx="35518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Mechanical Reproduction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320852" y="5150245"/>
            <a:ext cx="35518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Hard Work/Dedication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08561" y="4626451"/>
            <a:ext cx="1037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Versus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F1D16AB-4D60-851F-75A2-E1F1FED1C51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" t="17961" r="52342" b="54276"/>
          <a:stretch/>
        </p:blipFill>
        <p:spPr>
          <a:xfrm>
            <a:off x="8397904" y="5552446"/>
            <a:ext cx="3010352" cy="98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388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EBA">
            <a:alpha val="4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359A166-8343-3F24-9D27-A7A559474D1A}"/>
              </a:ext>
            </a:extLst>
          </p:cNvPr>
          <p:cNvSpPr/>
          <p:nvPr/>
        </p:nvSpPr>
        <p:spPr>
          <a:xfrm>
            <a:off x="2995448" y="1450428"/>
            <a:ext cx="8875986" cy="507649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accent4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E616E1-42F8-3519-1B82-19718CA0538D}"/>
              </a:ext>
            </a:extLst>
          </p:cNvPr>
          <p:cNvSpPr txBox="1"/>
          <p:nvPr/>
        </p:nvSpPr>
        <p:spPr>
          <a:xfrm>
            <a:off x="2964226" y="360641"/>
            <a:ext cx="8922974" cy="982546"/>
          </a:xfrm>
          <a:prstGeom prst="rect">
            <a:avLst/>
          </a:prstGeom>
          <a:noFill/>
          <a:ln w="381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A86C9D-50E0-B386-A91D-3BBD6EBF01B0}"/>
              </a:ext>
            </a:extLst>
          </p:cNvPr>
          <p:cNvSpPr/>
          <p:nvPr/>
        </p:nvSpPr>
        <p:spPr>
          <a:xfrm>
            <a:off x="2973052" y="1442401"/>
            <a:ext cx="8914148" cy="5091358"/>
          </a:xfrm>
          <a:prstGeom prst="rect">
            <a:avLst/>
          </a:prstGeom>
          <a:noFill/>
          <a:ln w="508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957844" y="-32335"/>
            <a:ext cx="45792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dirty="0"/>
          </a:p>
          <a:p>
            <a:pPr algn="ctr"/>
            <a:r>
              <a:rPr lang="en-US" sz="2800" dirty="0"/>
              <a:t>Boomers VS Millennials </a:t>
            </a:r>
          </a:p>
          <a:p>
            <a:pPr algn="ctr"/>
            <a:r>
              <a:rPr lang="en-US" sz="2800" dirty="0"/>
              <a:t> Dystopias</a:t>
            </a:r>
          </a:p>
          <a:p>
            <a:pPr algn="ctr"/>
            <a:endParaRPr lang="en-US" sz="2800" dirty="0"/>
          </a:p>
        </p:txBody>
      </p:sp>
      <p:sp>
        <p:nvSpPr>
          <p:cNvPr id="25" name="Rectangle 24"/>
          <p:cNvSpPr/>
          <p:nvPr/>
        </p:nvSpPr>
        <p:spPr>
          <a:xfrm>
            <a:off x="2844800" y="128727"/>
            <a:ext cx="9200132" cy="6612402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bg1"/>
                </a:gs>
                <a:gs pos="66000">
                  <a:srgbClr val="17773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4299" y="128726"/>
            <a:ext cx="2703423" cy="6609531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68000">
                  <a:schemeClr val="tx1"/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2841026" y="128726"/>
            <a:ext cx="0" cy="6596743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033704" y="128726"/>
            <a:ext cx="0" cy="6609531"/>
          </a:xfrm>
          <a:prstGeom prst="line">
            <a:avLst/>
          </a:prstGeom>
          <a:ln w="19050">
            <a:solidFill>
              <a:srgbClr val="1777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33722" y="117468"/>
            <a:ext cx="0" cy="66095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38150" y="2518230"/>
            <a:ext cx="2559050" cy="84908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299" y="370114"/>
            <a:ext cx="273050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>
              <a:lnSpc>
                <a:spcPct val="150000"/>
              </a:lnSpc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Introduction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Generations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Baby Boomers vs. Millennials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AI/UBI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Sci-Fi Dystopias &amp; Utopias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Futurism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Adorno and the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20</a:t>
            </a:r>
            <a:r>
              <a:rPr lang="en-US" baseline="30000" dirty="0">
                <a:solidFill>
                  <a:schemeClr val="bg2">
                    <a:lumMod val="25000"/>
                  </a:schemeClr>
                </a:solidFill>
              </a:rPr>
              <a:t>th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c.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21</a:t>
            </a:r>
            <a:r>
              <a:rPr lang="en-US" baseline="30000" dirty="0">
                <a:solidFill>
                  <a:schemeClr val="bg2">
                    <a:lumMod val="25000"/>
                  </a:schemeClr>
                </a:solidFill>
              </a:rPr>
              <a:t>st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c.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Mirrored Experience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Need for Humanities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28249" y="1467257"/>
            <a:ext cx="4248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Millennial Dystopias</a:t>
            </a:r>
          </a:p>
          <a:p>
            <a:pPr algn="ctr"/>
            <a:r>
              <a:rPr lang="en-US" dirty="0"/>
              <a:t>Disconnect of people from people</a:t>
            </a:r>
          </a:p>
          <a:p>
            <a:pPr algn="ctr"/>
            <a:r>
              <a:rPr lang="en-US" dirty="0"/>
              <a:t>especially through technology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6837" y="1482944"/>
            <a:ext cx="37679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Baby Boomer Dystopias</a:t>
            </a:r>
          </a:p>
          <a:p>
            <a:pPr algn="ctr"/>
            <a:r>
              <a:rPr lang="en-US" dirty="0"/>
              <a:t>to warn of us against </a:t>
            </a:r>
          </a:p>
          <a:p>
            <a:pPr algn="ctr"/>
            <a:r>
              <a:rPr lang="en-US" dirty="0"/>
              <a:t>Overpowering Dystopias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8BB1D15-BDF3-5DD1-8ADB-312D3C5B5C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" t="17963" r="52342" b="7708"/>
          <a:stretch/>
        </p:blipFill>
        <p:spPr>
          <a:xfrm>
            <a:off x="7468466" y="3878133"/>
            <a:ext cx="3010352" cy="26487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41C1C5-F1EB-5711-C6D5-815531A4FD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51" t="17964" r="2415" b="7303"/>
          <a:stretch/>
        </p:blipFill>
        <p:spPr>
          <a:xfrm>
            <a:off x="3477522" y="3878134"/>
            <a:ext cx="3391104" cy="264879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E9E5A7C-33C8-4311-267E-B225EE276598}"/>
              </a:ext>
            </a:extLst>
          </p:cNvPr>
          <p:cNvSpPr txBox="1"/>
          <p:nvPr/>
        </p:nvSpPr>
        <p:spPr>
          <a:xfrm>
            <a:off x="7413046" y="2551837"/>
            <a:ext cx="4248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whole world in The Walking Dead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East Coast America in Black Summer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Reality and the Shimmer in Annihilation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Citizen Z from Z 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Pandora from </a:t>
            </a:r>
            <a:r>
              <a:rPr lang="en-US" i="1" dirty="0"/>
              <a:t>Avatar</a:t>
            </a:r>
          </a:p>
          <a:p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D7ED02-712E-9E64-F438-83B849EC2548}"/>
              </a:ext>
            </a:extLst>
          </p:cNvPr>
          <p:cNvSpPr txBox="1"/>
          <p:nvPr/>
        </p:nvSpPr>
        <p:spPr>
          <a:xfrm>
            <a:off x="3796975" y="2545002"/>
            <a:ext cx="37679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MegaCity</a:t>
            </a:r>
            <a:r>
              <a:rPr lang="en-US" dirty="0"/>
              <a:t> One  from Dredd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Eurasia from 1984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Australia from Mad Max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Zion from The Matrix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Britain from A Clockwork Orange </a:t>
            </a:r>
          </a:p>
        </p:txBody>
      </p:sp>
    </p:spTree>
    <p:extLst>
      <p:ext uri="{BB962C8B-B14F-4D97-AF65-F5344CB8AC3E}">
        <p14:creationId xmlns:p14="http://schemas.microsoft.com/office/powerpoint/2010/main" val="2146721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EBA">
            <a:alpha val="4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B2C76F-E245-1A57-DEB8-2599A70D8492}"/>
              </a:ext>
            </a:extLst>
          </p:cNvPr>
          <p:cNvSpPr/>
          <p:nvPr/>
        </p:nvSpPr>
        <p:spPr>
          <a:xfrm>
            <a:off x="2995448" y="1450428"/>
            <a:ext cx="8875986" cy="507649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accent4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660B03-C2B0-32B6-85AD-C3624F92BB65}"/>
              </a:ext>
            </a:extLst>
          </p:cNvPr>
          <p:cNvSpPr txBox="1"/>
          <p:nvPr/>
        </p:nvSpPr>
        <p:spPr>
          <a:xfrm>
            <a:off x="2964226" y="360641"/>
            <a:ext cx="8922974" cy="982546"/>
          </a:xfrm>
          <a:prstGeom prst="rect">
            <a:avLst/>
          </a:prstGeom>
          <a:noFill/>
          <a:ln w="381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36FF0A-649F-F4FF-4F9C-9D457D561F58}"/>
              </a:ext>
            </a:extLst>
          </p:cNvPr>
          <p:cNvSpPr/>
          <p:nvPr/>
        </p:nvSpPr>
        <p:spPr>
          <a:xfrm>
            <a:off x="2973052" y="1442401"/>
            <a:ext cx="8914148" cy="5091358"/>
          </a:xfrm>
          <a:prstGeom prst="rect">
            <a:avLst/>
          </a:prstGeom>
          <a:noFill/>
          <a:ln w="508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957844" y="-32335"/>
            <a:ext cx="45792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dirty="0"/>
          </a:p>
          <a:p>
            <a:pPr algn="ctr"/>
            <a:r>
              <a:rPr lang="en-US" sz="2800" dirty="0"/>
              <a:t>Boomers VS Millennials </a:t>
            </a:r>
          </a:p>
          <a:p>
            <a:pPr algn="ctr"/>
            <a:r>
              <a:rPr lang="en-US" sz="2800" dirty="0"/>
              <a:t>Utopias</a:t>
            </a:r>
          </a:p>
          <a:p>
            <a:pPr algn="ctr"/>
            <a:endParaRPr lang="en-US" sz="2800" dirty="0"/>
          </a:p>
        </p:txBody>
      </p:sp>
      <p:sp>
        <p:nvSpPr>
          <p:cNvPr id="25" name="Rectangle 24"/>
          <p:cNvSpPr/>
          <p:nvPr/>
        </p:nvSpPr>
        <p:spPr>
          <a:xfrm>
            <a:off x="2844800" y="128727"/>
            <a:ext cx="9200132" cy="6612402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bg1"/>
                </a:gs>
                <a:gs pos="66000">
                  <a:srgbClr val="17773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4299" y="128726"/>
            <a:ext cx="2703423" cy="6609531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68000">
                  <a:schemeClr val="tx1"/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2841026" y="128726"/>
            <a:ext cx="0" cy="6596743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033704" y="128726"/>
            <a:ext cx="0" cy="6609531"/>
          </a:xfrm>
          <a:prstGeom prst="line">
            <a:avLst/>
          </a:prstGeom>
          <a:ln w="19050">
            <a:solidFill>
              <a:srgbClr val="1777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33722" y="117468"/>
            <a:ext cx="0" cy="66095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38150" y="2518230"/>
            <a:ext cx="2559050" cy="84908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299" y="370114"/>
            <a:ext cx="273050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>
              <a:lnSpc>
                <a:spcPct val="150000"/>
              </a:lnSpc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Introduction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Generations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Baby Boomers vs. Millennials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AI/UBI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Sci-Fi Dystopias &amp; Utopias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Futurism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Adorno and the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20</a:t>
            </a:r>
            <a:r>
              <a:rPr lang="en-US" baseline="30000" dirty="0">
                <a:solidFill>
                  <a:schemeClr val="bg2">
                    <a:lumMod val="25000"/>
                  </a:schemeClr>
                </a:solidFill>
              </a:rPr>
              <a:t>th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c.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21</a:t>
            </a:r>
            <a:r>
              <a:rPr lang="en-US" baseline="30000" dirty="0">
                <a:solidFill>
                  <a:schemeClr val="bg2">
                    <a:lumMod val="25000"/>
                  </a:schemeClr>
                </a:solidFill>
              </a:rPr>
              <a:t>st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c.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Mirrored Experience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Need for Humanities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" t="17963" r="52342"/>
          <a:stretch/>
        </p:blipFill>
        <p:spPr>
          <a:xfrm>
            <a:off x="7323922" y="4182990"/>
            <a:ext cx="2407978" cy="233855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87771" y="1525314"/>
            <a:ext cx="39043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Millennial Utopias</a:t>
            </a:r>
          </a:p>
          <a:p>
            <a:pPr algn="ctr"/>
            <a:r>
              <a:rPr lang="en-US" dirty="0"/>
              <a:t> Show the connection of people </a:t>
            </a:r>
          </a:p>
          <a:p>
            <a:pPr algn="ctr"/>
            <a:r>
              <a:rPr lang="en-US" dirty="0"/>
              <a:t>especially through technology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80926" y="1487714"/>
            <a:ext cx="3767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Baby Boomer Utopias</a:t>
            </a:r>
          </a:p>
          <a:p>
            <a:pPr algn="ctr"/>
            <a:r>
              <a:rPr lang="en-US" dirty="0"/>
              <a:t>to show a better life through technological changes </a:t>
            </a:r>
          </a:p>
          <a:p>
            <a:r>
              <a:rPr lang="en-US" dirty="0"/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BEE66B-31DC-9071-E284-89F0B4452B37}"/>
              </a:ext>
            </a:extLst>
          </p:cNvPr>
          <p:cNvSpPr txBox="1"/>
          <p:nvPr/>
        </p:nvSpPr>
        <p:spPr>
          <a:xfrm>
            <a:off x="3604046" y="2316968"/>
            <a:ext cx="37679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Orbit City in The Jetsons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Six Million Dollar Man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Bionic Woman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Star Trek (OST &amp; TNG)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Back to the Future</a:t>
            </a:r>
          </a:p>
          <a:p>
            <a:r>
              <a:rPr lang="en-US" dirty="0"/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9CC391-0482-B009-EDBE-3A8C10F6BD85}"/>
              </a:ext>
            </a:extLst>
          </p:cNvPr>
          <p:cNvSpPr txBox="1"/>
          <p:nvPr/>
        </p:nvSpPr>
        <p:spPr>
          <a:xfrm>
            <a:off x="7783176" y="2551837"/>
            <a:ext cx="39043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Star Trek: Voyager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Big Hero 6</a:t>
            </a:r>
            <a:endParaRPr lang="en-US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Cloudy w/ a Chance of Meatballs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Pandora in </a:t>
            </a:r>
            <a:r>
              <a:rPr lang="en-US" i="1" dirty="0"/>
              <a:t>Avatar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Tomorrowland in </a:t>
            </a:r>
            <a:r>
              <a:rPr lang="en-US" i="1" dirty="0"/>
              <a:t>Tomorrowland</a:t>
            </a:r>
          </a:p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5AECBEB-104C-055E-A1F3-FEEE11BF71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51" t="17964" r="2415" b="7303"/>
          <a:stretch/>
        </p:blipFill>
        <p:spPr>
          <a:xfrm>
            <a:off x="3477522" y="4118496"/>
            <a:ext cx="3083381" cy="240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365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DEBA">
            <a:alpha val="4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B2C76F-E245-1A57-DEB8-2599A70D8492}"/>
              </a:ext>
            </a:extLst>
          </p:cNvPr>
          <p:cNvSpPr/>
          <p:nvPr/>
        </p:nvSpPr>
        <p:spPr>
          <a:xfrm>
            <a:off x="2995448" y="1450428"/>
            <a:ext cx="8875986" cy="507649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83000">
                <a:schemeClr val="accent4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660B03-C2B0-32B6-85AD-C3624F92BB65}"/>
              </a:ext>
            </a:extLst>
          </p:cNvPr>
          <p:cNvSpPr txBox="1"/>
          <p:nvPr/>
        </p:nvSpPr>
        <p:spPr>
          <a:xfrm>
            <a:off x="2964226" y="360641"/>
            <a:ext cx="8922974" cy="982546"/>
          </a:xfrm>
          <a:prstGeom prst="rect">
            <a:avLst/>
          </a:prstGeom>
          <a:noFill/>
          <a:ln w="381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36FF0A-649F-F4FF-4F9C-9D457D561F58}"/>
              </a:ext>
            </a:extLst>
          </p:cNvPr>
          <p:cNvSpPr/>
          <p:nvPr/>
        </p:nvSpPr>
        <p:spPr>
          <a:xfrm>
            <a:off x="2973052" y="1442401"/>
            <a:ext cx="8914148" cy="5091358"/>
          </a:xfrm>
          <a:prstGeom prst="rect">
            <a:avLst/>
          </a:prstGeom>
          <a:noFill/>
          <a:ln w="508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844800" y="128727"/>
            <a:ext cx="9200132" cy="6612402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bg1"/>
                </a:gs>
                <a:gs pos="66000">
                  <a:srgbClr val="177734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4299" y="128726"/>
            <a:ext cx="2703423" cy="6609531"/>
          </a:xfrm>
          <a:prstGeom prst="rect">
            <a:avLst/>
          </a:prstGeom>
          <a:noFill/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68000">
                  <a:schemeClr val="tx1"/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2841026" y="128726"/>
            <a:ext cx="0" cy="6596743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033704" y="128726"/>
            <a:ext cx="0" cy="6609531"/>
          </a:xfrm>
          <a:prstGeom prst="line">
            <a:avLst/>
          </a:prstGeom>
          <a:ln w="19050">
            <a:solidFill>
              <a:srgbClr val="1777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33722" y="117468"/>
            <a:ext cx="0" cy="660953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38150" y="2518230"/>
            <a:ext cx="2559050" cy="84908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299" y="370114"/>
            <a:ext cx="273050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>
              <a:lnSpc>
                <a:spcPct val="150000"/>
              </a:lnSpc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Introduction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Generations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Baby Boomers vs. Millennials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AI/UBI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Sci-Fi Dystopias &amp; Utopias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Futurism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Adorno and the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20</a:t>
            </a:r>
            <a:r>
              <a:rPr lang="en-US" baseline="30000" dirty="0">
                <a:solidFill>
                  <a:schemeClr val="bg2">
                    <a:lumMod val="25000"/>
                  </a:schemeClr>
                </a:solidFill>
              </a:rPr>
              <a:t>th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c.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21</a:t>
            </a:r>
            <a:r>
              <a:rPr lang="en-US" baseline="30000" dirty="0">
                <a:solidFill>
                  <a:schemeClr val="bg2">
                    <a:lumMod val="25000"/>
                  </a:schemeClr>
                </a:solidFill>
              </a:rPr>
              <a:t>st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c. Culture Industry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Mirrored Experience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Need for Humanities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07424C-D0DF-0CE8-CDE2-4DD6DEBCA470}"/>
              </a:ext>
            </a:extLst>
          </p:cNvPr>
          <p:cNvSpPr txBox="1"/>
          <p:nvPr/>
        </p:nvSpPr>
        <p:spPr>
          <a:xfrm>
            <a:off x="5519070" y="3140103"/>
            <a:ext cx="3906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End of Example</a:t>
            </a:r>
          </a:p>
        </p:txBody>
      </p:sp>
    </p:spTree>
    <p:extLst>
      <p:ext uri="{BB962C8B-B14F-4D97-AF65-F5344CB8AC3E}">
        <p14:creationId xmlns:p14="http://schemas.microsoft.com/office/powerpoint/2010/main" val="350224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2892</TotalTime>
  <Words>1399</Words>
  <Application>Microsoft Office PowerPoint</Application>
  <PresentationFormat>Widescreen</PresentationFormat>
  <Paragraphs>302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Eastern Florida State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warren jones</dc:creator>
  <cp:lastModifiedBy>Jones, Dr. Warren</cp:lastModifiedBy>
  <cp:revision>80</cp:revision>
  <dcterms:created xsi:type="dcterms:W3CDTF">2019-03-29T17:58:23Z</dcterms:created>
  <dcterms:modified xsi:type="dcterms:W3CDTF">2023-11-01T13:39:40Z</dcterms:modified>
</cp:coreProperties>
</file>