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0" r:id="rId4"/>
    <p:sldId id="267" r:id="rId5"/>
    <p:sldId id="275" r:id="rId6"/>
    <p:sldId id="276" r:id="rId7"/>
    <p:sldId id="277" r:id="rId8"/>
    <p:sldId id="278" r:id="rId9"/>
    <p:sldId id="270" r:id="rId10"/>
    <p:sldId id="279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E699"/>
    <a:srgbClr val="FFEBAB"/>
    <a:srgbClr val="E3E3D3"/>
    <a:srgbClr val="5B9BD5"/>
    <a:srgbClr val="FFFF00"/>
    <a:srgbClr val="177734"/>
    <a:srgbClr val="E6E6E6"/>
    <a:srgbClr val="DFD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6" y="1206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9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3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0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27B85-96D9-4674-A094-478CA792498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838D-E0FC-4BE4-BF2E-D7F1207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2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4"/>
          <a:stretch/>
        </p:blipFill>
        <p:spPr>
          <a:xfrm>
            <a:off x="7400285" y="125853"/>
            <a:ext cx="4634399" cy="66273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1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B2C76F-E245-1A57-DEB8-2599A70D8492}"/>
              </a:ext>
            </a:extLst>
          </p:cNvPr>
          <p:cNvSpPr/>
          <p:nvPr/>
        </p:nvSpPr>
        <p:spPr>
          <a:xfrm>
            <a:off x="2995448" y="1450428"/>
            <a:ext cx="8875986" cy="5076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60B03-C2B0-32B6-85AD-C3624F92BB65}"/>
              </a:ext>
            </a:extLst>
          </p:cNvPr>
          <p:cNvSpPr txBox="1"/>
          <p:nvPr/>
        </p:nvSpPr>
        <p:spPr>
          <a:xfrm>
            <a:off x="2964226" y="360641"/>
            <a:ext cx="8922974" cy="98254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6FF0A-649F-F4FF-4F9C-9D457D561F58}"/>
              </a:ext>
            </a:extLst>
          </p:cNvPr>
          <p:cNvSpPr/>
          <p:nvPr/>
        </p:nvSpPr>
        <p:spPr>
          <a:xfrm>
            <a:off x="2973052" y="1442401"/>
            <a:ext cx="8914148" cy="5091358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7844" y="-32335"/>
            <a:ext cx="4579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Boomers VS Millennials </a:t>
            </a:r>
          </a:p>
          <a:p>
            <a:pPr algn="ctr"/>
            <a:r>
              <a:rPr lang="en-US" sz="2800" dirty="0"/>
              <a:t>Utopias</a:t>
            </a:r>
          </a:p>
          <a:p>
            <a:pPr algn="ctr"/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8150" y="2518230"/>
            <a:ext cx="2559050" cy="8490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9" y="370114"/>
            <a:ext cx="2730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Generations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Baby Boomers vs. Millennials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AI/UBI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Sci-Fi Dystopias &amp; Utopias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Futurism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Adorno and the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Mirrored Experience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for Humanities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7963" r="52342"/>
          <a:stretch/>
        </p:blipFill>
        <p:spPr>
          <a:xfrm>
            <a:off x="7323922" y="4182990"/>
            <a:ext cx="2407978" cy="2338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7771" y="1525314"/>
            <a:ext cx="3904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Millennial Utopias</a:t>
            </a:r>
          </a:p>
          <a:p>
            <a:pPr algn="ctr"/>
            <a:r>
              <a:rPr lang="en-US" dirty="0"/>
              <a:t> Show the connection of people </a:t>
            </a:r>
          </a:p>
          <a:p>
            <a:pPr algn="ctr"/>
            <a:r>
              <a:rPr lang="en-US" dirty="0"/>
              <a:t>especially through technology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0926" y="1487714"/>
            <a:ext cx="3767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Baby Boomer Utopias</a:t>
            </a:r>
          </a:p>
          <a:p>
            <a:pPr algn="ctr"/>
            <a:r>
              <a:rPr lang="en-US" dirty="0"/>
              <a:t>to show a better life through technological changes </a:t>
            </a:r>
          </a:p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EE66B-31DC-9071-E284-89F0B4452B37}"/>
              </a:ext>
            </a:extLst>
          </p:cNvPr>
          <p:cNvSpPr txBox="1"/>
          <p:nvPr/>
        </p:nvSpPr>
        <p:spPr>
          <a:xfrm>
            <a:off x="3604046" y="2316968"/>
            <a:ext cx="3767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Orbit City in The Jetsons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Six Million Dollar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Bionic Woman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 Trek (OST &amp; TNG)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to the Future</a:t>
            </a:r>
          </a:p>
          <a:p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CC391-0482-B009-EDBE-3A8C10F6BD85}"/>
              </a:ext>
            </a:extLst>
          </p:cNvPr>
          <p:cNvSpPr txBox="1"/>
          <p:nvPr/>
        </p:nvSpPr>
        <p:spPr>
          <a:xfrm>
            <a:off x="7783176" y="2551837"/>
            <a:ext cx="3904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 Trek: Voyager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Hero 6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Cloudy w/ a Chance of Meatballs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Pandora in </a:t>
            </a:r>
            <a:r>
              <a:rPr lang="en-US" i="1" dirty="0"/>
              <a:t>Avatar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Tomorrowland in </a:t>
            </a:r>
            <a:r>
              <a:rPr lang="en-US" i="1" dirty="0"/>
              <a:t>Tomorrowland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AECBEB-104C-055E-A1F3-FEEE11BF7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1" t="17964" r="2415" b="7303"/>
          <a:stretch/>
        </p:blipFill>
        <p:spPr>
          <a:xfrm>
            <a:off x="3477522" y="4118496"/>
            <a:ext cx="3083381" cy="24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65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B2C76F-E245-1A57-DEB8-2599A70D8492}"/>
              </a:ext>
            </a:extLst>
          </p:cNvPr>
          <p:cNvSpPr/>
          <p:nvPr/>
        </p:nvSpPr>
        <p:spPr>
          <a:xfrm>
            <a:off x="2995448" y="1450428"/>
            <a:ext cx="8875986" cy="5076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60B03-C2B0-32B6-85AD-C3624F92BB65}"/>
              </a:ext>
            </a:extLst>
          </p:cNvPr>
          <p:cNvSpPr txBox="1"/>
          <p:nvPr/>
        </p:nvSpPr>
        <p:spPr>
          <a:xfrm>
            <a:off x="2964226" y="360641"/>
            <a:ext cx="8922974" cy="98254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6FF0A-649F-F4FF-4F9C-9D457D561F58}"/>
              </a:ext>
            </a:extLst>
          </p:cNvPr>
          <p:cNvSpPr/>
          <p:nvPr/>
        </p:nvSpPr>
        <p:spPr>
          <a:xfrm>
            <a:off x="2973052" y="1442401"/>
            <a:ext cx="8914148" cy="5091358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8150" y="2518230"/>
            <a:ext cx="2559050" cy="8490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9" y="370114"/>
            <a:ext cx="2730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Generations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Baby Boomers vs. Millennials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AI/UBI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Sci-Fi Dystopias &amp; Utopias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Futurism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Adorno and the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Mirrored Experience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for Humanities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7424C-D0DF-0CE8-CDE2-4DD6DEBCA470}"/>
              </a:ext>
            </a:extLst>
          </p:cNvPr>
          <p:cNvSpPr txBox="1"/>
          <p:nvPr/>
        </p:nvSpPr>
        <p:spPr>
          <a:xfrm>
            <a:off x="5519070" y="3140103"/>
            <a:ext cx="39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 of Example</a:t>
            </a:r>
          </a:p>
        </p:txBody>
      </p:sp>
    </p:spTree>
    <p:extLst>
      <p:ext uri="{BB962C8B-B14F-4D97-AF65-F5344CB8AC3E}">
        <p14:creationId xmlns:p14="http://schemas.microsoft.com/office/powerpoint/2010/main" val="35022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4"/>
          <a:stretch/>
        </p:blipFill>
        <p:spPr>
          <a:xfrm>
            <a:off x="7400285" y="125853"/>
            <a:ext cx="4634399" cy="66273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1627" y="425247"/>
            <a:ext cx="4553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"I’m Sorry, Laura, I Don’t Understand the Question"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9104" y="5958820"/>
            <a:ext cx="457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Warren Jones     Matt Hudson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64223" y="2480829"/>
            <a:ext cx="4991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The Trace of Counter-Intuitive Pessimism in UBI/AI Stories: </a:t>
            </a:r>
            <a:r>
              <a:rPr lang="en-US" sz="2800" i="1" dirty="0"/>
              <a:t>Humans, Westworld,</a:t>
            </a:r>
            <a:r>
              <a:rPr lang="en-US" sz="2800" dirty="0"/>
              <a:t> </a:t>
            </a:r>
            <a:r>
              <a:rPr lang="en-US" sz="2800" i="1" dirty="0"/>
              <a:t>The Expanse, and</a:t>
            </a:r>
            <a:r>
              <a:rPr lang="en-US" sz="2800" dirty="0"/>
              <a:t> </a:t>
            </a:r>
            <a:r>
              <a:rPr lang="en-US" sz="2800" i="1" dirty="0"/>
              <a:t>Star Trek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17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4"/>
          <a:stretch/>
        </p:blipFill>
        <p:spPr>
          <a:xfrm>
            <a:off x="7400285" y="125853"/>
            <a:ext cx="4634399" cy="66273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1627" y="425247"/>
            <a:ext cx="4553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"I’m Sorry, Laura, I Don’t Understand the Question"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9104" y="5958820"/>
            <a:ext cx="457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Warren Jones     Matt Hudson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64223" y="2480829"/>
            <a:ext cx="4991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The Trace of Counter-Intuitive Pessimism in UBI/AI Stories: </a:t>
            </a:r>
            <a:r>
              <a:rPr lang="en-US" sz="2800" i="1" dirty="0"/>
              <a:t>Humans, Westworld,</a:t>
            </a:r>
            <a:r>
              <a:rPr lang="en-US" sz="2800" dirty="0"/>
              <a:t> </a:t>
            </a:r>
            <a:r>
              <a:rPr lang="en-US" sz="2800" i="1" dirty="0"/>
              <a:t>The Expanse, and</a:t>
            </a:r>
            <a:r>
              <a:rPr lang="en-US" sz="2800" dirty="0"/>
              <a:t> </a:t>
            </a:r>
            <a:r>
              <a:rPr lang="en-US" sz="2800" i="1" dirty="0"/>
              <a:t>Star Trek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38150" y="370114"/>
            <a:ext cx="2559050" cy="5493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9" y="370114"/>
            <a:ext cx="2730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Generations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Baby Boomers vs. Millennials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AI/UBI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Sci-Fi Dystopias &amp; Utopias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Futurism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Adorno and the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Mirrored Experience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for Humanities</a:t>
            </a:r>
          </a:p>
        </p:txBody>
      </p:sp>
    </p:spTree>
    <p:extLst>
      <p:ext uri="{BB962C8B-B14F-4D97-AF65-F5344CB8AC3E}">
        <p14:creationId xmlns:p14="http://schemas.microsoft.com/office/powerpoint/2010/main" val="912779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01F92C-C3EB-4F54-201F-3238BE68D1A5}"/>
              </a:ext>
            </a:extLst>
          </p:cNvPr>
          <p:cNvSpPr/>
          <p:nvPr/>
        </p:nvSpPr>
        <p:spPr>
          <a:xfrm>
            <a:off x="2995448" y="1450428"/>
            <a:ext cx="8875986" cy="5076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4226" y="360641"/>
            <a:ext cx="8922974" cy="98254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7963" r="52342"/>
          <a:stretch/>
        </p:blipFill>
        <p:spPr>
          <a:xfrm>
            <a:off x="7783771" y="2406347"/>
            <a:ext cx="4249933" cy="41274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7200" y="404764"/>
            <a:ext cx="885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Boomers VERSUS Millennials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1" t="17963" r="2106"/>
          <a:stretch/>
        </p:blipFill>
        <p:spPr>
          <a:xfrm>
            <a:off x="2944846" y="2406347"/>
            <a:ext cx="4843018" cy="4127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3052" y="1442401"/>
            <a:ext cx="8914148" cy="5091358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8150" y="1268745"/>
            <a:ext cx="2559050" cy="8514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9" y="370114"/>
            <a:ext cx="2730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Generations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Baby Boomers vs. Millennials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AI/UBI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Sci-Fi Dystopias &amp; Utopias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Futurism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Adorno and the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Mirrored Experience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for Humanities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5668" y="914401"/>
            <a:ext cx="887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public media war</a:t>
            </a:r>
          </a:p>
        </p:txBody>
      </p:sp>
    </p:spTree>
    <p:extLst>
      <p:ext uri="{BB962C8B-B14F-4D97-AF65-F5344CB8AC3E}">
        <p14:creationId xmlns:p14="http://schemas.microsoft.com/office/powerpoint/2010/main" val="28743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22733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sz="1600" b="1" dirty="0"/>
              <a:t> Beer</a:t>
            </a:r>
          </a:p>
          <a:p>
            <a:r>
              <a:rPr lang="en-US" sz="1200" dirty="0"/>
              <a:t> 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(Business Insider, 2017)</a:t>
            </a:r>
          </a:p>
          <a:p>
            <a:r>
              <a:rPr lang="en-US" sz="1600" b="1" dirty="0"/>
              <a:t>2. J. Crew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(Nylon.com, 2017)</a:t>
            </a:r>
          </a:p>
          <a:p>
            <a:r>
              <a:rPr lang="en-US" sz="1600" b="1" dirty="0"/>
              <a:t>3. Department stores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(USA Today, 2017)</a:t>
            </a:r>
          </a:p>
          <a:p>
            <a:r>
              <a:rPr lang="en-US" sz="1600" b="1" dirty="0"/>
              <a:t>4. Motorcycles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(CNBC, 2017)</a:t>
            </a:r>
          </a:p>
          <a:p>
            <a:r>
              <a:rPr lang="en-US" sz="1600" b="1" dirty="0"/>
              <a:t>5. Diamonds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(TheDailyBeast.com, 2016)</a:t>
            </a:r>
          </a:p>
          <a:p>
            <a:r>
              <a:rPr lang="en-US" sz="1600" b="1" dirty="0"/>
              <a:t>6. Golf</a:t>
            </a:r>
          </a:p>
          <a:p>
            <a:r>
              <a:rPr lang="en-US" sz="1200" dirty="0"/>
              <a:t> 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(Business Insider, 2016)</a:t>
            </a:r>
          </a:p>
          <a:p>
            <a:r>
              <a:rPr lang="en-US" sz="1600" b="1" dirty="0"/>
              <a:t>7. Bar soap</a:t>
            </a:r>
          </a:p>
          <a:p>
            <a:r>
              <a:rPr lang="en-US" sz="1200" dirty="0"/>
              <a:t>         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Moneyish.com, 2017)</a:t>
            </a:r>
          </a:p>
          <a:p>
            <a:r>
              <a:rPr lang="en-US" sz="1600" b="1" dirty="0"/>
              <a:t>8. College football</a:t>
            </a:r>
          </a:p>
          <a:p>
            <a:r>
              <a:rPr lang="en-US" sz="1200" dirty="0"/>
              <a:t> 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(TheBigLead.com, 2017)</a:t>
            </a:r>
          </a:p>
          <a:p>
            <a:r>
              <a:rPr lang="en-US" sz="1600" b="1" dirty="0"/>
              <a:t>9. Lunch</a:t>
            </a:r>
          </a:p>
          <a:p>
            <a:r>
              <a:rPr lang="en-US" sz="1200" dirty="0"/>
              <a:t>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(Fortune, 2017)</a:t>
            </a:r>
          </a:p>
          <a:p>
            <a:r>
              <a:rPr lang="en-US" sz="1600" b="1" dirty="0"/>
              <a:t>10. McDonalds</a:t>
            </a:r>
          </a:p>
          <a:p>
            <a:r>
              <a:rPr lang="en-US" sz="1200" dirty="0"/>
              <a:t>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(Gothamist.com, 2014)</a:t>
            </a:r>
          </a:p>
          <a:p>
            <a:r>
              <a:rPr lang="en-US" sz="1600" b="1" dirty="0"/>
              <a:t>11. Vacations</a:t>
            </a:r>
          </a:p>
          <a:p>
            <a:r>
              <a:rPr lang="en-US" sz="1200" dirty="0"/>
              <a:t>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(Inc.com, 2016)</a:t>
            </a:r>
          </a:p>
          <a:p>
            <a:r>
              <a:rPr lang="en-US" sz="1600" b="1" dirty="0"/>
              <a:t>12. Napkins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(Business Insider, 2016)</a:t>
            </a:r>
          </a:p>
          <a:p>
            <a:r>
              <a:rPr lang="en-US" sz="1600" b="1" dirty="0"/>
              <a:t>13. Cars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(DrivingSales.com, 2013)</a:t>
            </a:r>
          </a:p>
          <a:p>
            <a:r>
              <a:rPr lang="en-US" sz="1600" b="1" dirty="0"/>
              <a:t>14. Crowdfunding</a:t>
            </a:r>
          </a:p>
          <a:p>
            <a:r>
              <a:rPr lang="en-US" sz="1200" dirty="0"/>
              <a:t>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(Bossip.com, 2016)</a:t>
            </a:r>
          </a:p>
          <a:p>
            <a:r>
              <a:rPr lang="en-US" sz="1600" b="1" dirty="0"/>
              <a:t>15. Wine</a:t>
            </a:r>
          </a:p>
          <a:p>
            <a:r>
              <a:rPr lang="en-US" sz="1200" dirty="0"/>
              <a:t>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(Quench.me,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16. Wine corks (almost!)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(The Atlantic, 2016)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346022" y="918656"/>
            <a:ext cx="307370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600" b="1" dirty="0"/>
              <a:t>17. The Toyota Scion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	(Forbes,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18. Fabric softener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(WSJ,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19. Marriage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	(Bloomberg.com, 2017)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20. The McWrap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(Eater.com,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21. Handshakes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(Metro.co.uk,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22. Canadian Tourism 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(NotableLife.com,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23. Light yogurt</a:t>
            </a:r>
          </a:p>
          <a:p>
            <a:pPr>
              <a:tabLst>
                <a:tab pos="457200" algn="l"/>
              </a:tabLs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(Business Insider,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24. Gambling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(Knockoutmag.com, nd)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25. Hotels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(Mashable.com,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26. Relationships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(SheKnows.com, 2015)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27. Marmalade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(Metro.co.uk, 2017)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28. Running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(Wall Street Journal,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29. Cereal</a:t>
            </a:r>
          </a:p>
          <a:p>
            <a:pPr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     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(GQ, 2016)</a:t>
            </a:r>
          </a:p>
          <a:p>
            <a:pPr>
              <a:tabLst>
                <a:tab pos="457200" algn="l"/>
              </a:tabLst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592" y="914251"/>
            <a:ext cx="25823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600" b="1" dirty="0"/>
              <a:t>30. The anti-aging industry</a:t>
            </a:r>
          </a:p>
          <a:p>
            <a:pPr>
              <a:tabLst>
                <a:tab pos="4572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         	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(TheCut.com, 2017)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31. Buffalo Wild Wings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	(Business Insider, 2017)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32. Focus groups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	(CrimsonHexagon.com, nd)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33. Travel marketing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	(MDGAdvertising.com, nd)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34. Working</a:t>
            </a:r>
          </a:p>
          <a:p>
            <a:pPr>
              <a:tabLst>
                <a:tab pos="4572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(Phillymag.com,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35. Credit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	(eMerchantbroker.com, 2017)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36. Trees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	(2machines.com, nd)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37. The American Dream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	(RedAlertPolilitics.com, 2015)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38. America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	(Medium.com,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39. Democracy in general</a:t>
            </a:r>
          </a:p>
          <a:p>
            <a:pPr>
              <a:tabLst>
                <a:tab pos="4572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(Medium.com, 2016)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40. Home Depot</a:t>
            </a:r>
          </a:p>
          <a:p>
            <a:pPr>
              <a:tabLst>
                <a:tab pos="457200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	(Forbes, 2014)</a:t>
            </a:r>
          </a:p>
          <a:p>
            <a:pPr>
              <a:tabLst>
                <a:tab pos="457200" algn="l"/>
              </a:tabLst>
            </a:pPr>
            <a:r>
              <a:rPr lang="en-US" sz="1600" b="1" dirty="0"/>
              <a:t>41. Self-pity</a:t>
            </a:r>
          </a:p>
          <a:p>
            <a:pPr>
              <a:tabLst>
                <a:tab pos="4572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(Cityam.com, 2016)</a:t>
            </a:r>
          </a:p>
          <a:p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13408" y="0"/>
            <a:ext cx="240241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55. Applebee's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(TrendingAllDay, 20017)</a:t>
            </a:r>
            <a:endParaRPr lang="en-US" sz="1200" b="1" dirty="0"/>
          </a:p>
          <a:p>
            <a:r>
              <a:rPr lang="en-US" sz="1600" b="1" dirty="0"/>
              <a:t>56. Fashion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(VibetheVibe.com, 2015)</a:t>
            </a:r>
          </a:p>
          <a:p>
            <a:r>
              <a:rPr lang="en-US" sz="1600" b="1" dirty="0"/>
              <a:t>57. Hangout sitcoms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(Refinery29.com, 2015)</a:t>
            </a:r>
            <a:endParaRPr lang="en-US" sz="1200" b="1" dirty="0"/>
          </a:p>
          <a:p>
            <a:r>
              <a:rPr lang="en-US" sz="1600" b="1" dirty="0"/>
              <a:t>58. The Big Mac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(RedAlertPolitics.com, 2016)</a:t>
            </a:r>
            <a:endParaRPr lang="en-US" sz="1200" b="1" dirty="0"/>
          </a:p>
          <a:p>
            <a:r>
              <a:rPr lang="en-US" sz="1600" b="1" dirty="0"/>
              <a:t>59. Stilettos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(Elle.com, 2016)</a:t>
            </a:r>
            <a:endParaRPr lang="en-US" sz="1200" b="1" dirty="0"/>
          </a:p>
          <a:p>
            <a:r>
              <a:rPr lang="en-US" sz="1600" b="1" dirty="0"/>
              <a:t>60. Romance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(FizzyMag.com, 2017)</a:t>
            </a:r>
            <a:endParaRPr lang="en-US" sz="1200" b="1" dirty="0"/>
          </a:p>
          <a:p>
            <a:r>
              <a:rPr lang="en-US" sz="1600" b="1" dirty="0"/>
              <a:t>61. The 9-to-5 workday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(Entrepreneur.com, 2016)</a:t>
            </a:r>
            <a:endParaRPr lang="en-US" sz="1200" b="1" dirty="0"/>
          </a:p>
          <a:p>
            <a:r>
              <a:rPr lang="en-US" sz="1600" b="1" dirty="0"/>
              <a:t>62. The NFL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(CSMonitor.com, 2012)</a:t>
            </a:r>
            <a:endParaRPr lang="en-US" sz="1200" b="1" dirty="0"/>
          </a:p>
          <a:p>
            <a:r>
              <a:rPr lang="en-US" sz="1600" b="1" dirty="0"/>
              <a:t>63. Gen X's retirement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(Time.com, 2015)</a:t>
            </a:r>
            <a:endParaRPr lang="en-US" sz="1200" b="1" dirty="0"/>
          </a:p>
          <a:p>
            <a:r>
              <a:rPr lang="en-US" sz="1600" b="1" dirty="0"/>
              <a:t>64. The Olympics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(Gizmodo.com, 2016)</a:t>
            </a:r>
            <a:endParaRPr lang="en-US" sz="1200" b="1" dirty="0"/>
          </a:p>
          <a:p>
            <a:r>
              <a:rPr lang="en-US" sz="1600" b="1" dirty="0"/>
              <a:t>65. Brunch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(NYPost.com, 2017)</a:t>
            </a:r>
            <a:endParaRPr lang="en-US" sz="1200" b="1" dirty="0"/>
          </a:p>
          <a:p>
            <a:r>
              <a:rPr lang="en-US" sz="1600" b="1" dirty="0"/>
              <a:t>66. The European Union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(NationaInterest.com, 2016)</a:t>
            </a:r>
            <a:endParaRPr lang="en-US" sz="1200" b="1" dirty="0"/>
          </a:p>
          <a:p>
            <a:r>
              <a:rPr lang="en-US" sz="1600" b="1" dirty="0"/>
              <a:t>67. Baby names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(Time.com, 2016)</a:t>
            </a:r>
            <a:endParaRPr lang="en-US" sz="1200" b="1" dirty="0"/>
          </a:p>
          <a:p>
            <a:r>
              <a:rPr lang="en-US" sz="1600" b="1" dirty="0"/>
              <a:t>68. Banks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(TechCrunch.com, 2015)</a:t>
            </a:r>
            <a:endParaRPr lang="en-US" sz="1200" b="1" dirty="0"/>
          </a:p>
          <a:p>
            <a:r>
              <a:rPr lang="en-US" sz="1600" b="1" dirty="0"/>
              <a:t>69. Oil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(Oilprice.com, 2016)</a:t>
            </a:r>
            <a:endParaRPr lang="en-US" sz="1200" b="1" dirty="0"/>
          </a:p>
          <a:p>
            <a:r>
              <a:rPr lang="en-US" sz="1600" b="1" dirty="0"/>
              <a:t>70. Everything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(Manoanow.org, 2017)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47925" y="28575"/>
            <a:ext cx="7315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70 Things Millennials are Killing</a:t>
            </a:r>
          </a:p>
          <a:p>
            <a:pPr algn="ctr"/>
            <a:r>
              <a:rPr lang="en-US" dirty="0"/>
              <a:t>A Mashable.com linked list of articles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7492" y="912793"/>
            <a:ext cx="25347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42. 2016 Elections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(Washington Post, 2016)</a:t>
            </a:r>
          </a:p>
          <a:p>
            <a:r>
              <a:rPr lang="en-US" sz="1600" b="1" dirty="0"/>
              <a:t>43. Consumerism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(Extranewsfeed.com, 2017)</a:t>
            </a:r>
          </a:p>
          <a:p>
            <a:r>
              <a:rPr lang="en-US" sz="1600" b="1" dirty="0"/>
              <a:t>44. Suits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(New Boston Post, 2016)</a:t>
            </a:r>
          </a:p>
          <a:p>
            <a:r>
              <a:rPr lang="en-US" sz="1600" b="1" dirty="0"/>
              <a:t>45. Dinner dates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(NYPost.com, 2016)</a:t>
            </a:r>
          </a:p>
          <a:p>
            <a:r>
              <a:rPr lang="en-US" sz="1600" b="1" dirty="0"/>
              <a:t>46. Movies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(NYPost.com, 2016)</a:t>
            </a:r>
          </a:p>
          <a:p>
            <a:r>
              <a:rPr lang="en-US" sz="1600" b="1" dirty="0"/>
              <a:t>47. Sex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(IBTimes.co.uk, 2017)</a:t>
            </a:r>
          </a:p>
          <a:p>
            <a:r>
              <a:rPr lang="en-US" sz="1600" b="1" dirty="0"/>
              <a:t>48. Gyms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(NYPost.com, 2016)</a:t>
            </a:r>
          </a:p>
          <a:p>
            <a:r>
              <a:rPr lang="en-US" sz="1600" b="1" dirty="0"/>
              <a:t>49. Serendipity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(Guestofaguest.com, 2017)</a:t>
            </a:r>
          </a:p>
          <a:p>
            <a:r>
              <a:rPr lang="en-US" sz="1600" b="1" dirty="0"/>
              <a:t>50. Loyalty programs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(SocialTables.com, nd)</a:t>
            </a:r>
          </a:p>
          <a:p>
            <a:r>
              <a:rPr lang="en-US" sz="1600" b="1" dirty="0"/>
              <a:t>51. Loyalty in general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(Boston.com, 2016)</a:t>
            </a:r>
          </a:p>
          <a:p>
            <a:r>
              <a:rPr lang="en-US" sz="1600" b="1" dirty="0"/>
              <a:t>52. Taking risks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(LATimes.com, 2016)</a:t>
            </a:r>
          </a:p>
          <a:p>
            <a:r>
              <a:rPr lang="en-US" sz="1600" b="1" dirty="0"/>
              <a:t>53. Patriotism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(Stream.org, 2017)</a:t>
            </a:r>
            <a:endParaRPr lang="en-US" sz="1200" b="1" dirty="0"/>
          </a:p>
          <a:p>
            <a:r>
              <a:rPr lang="en-US" sz="1600" b="1" dirty="0"/>
              <a:t>54. Cruises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(CaribbeanNewsService, 2016)</a:t>
            </a:r>
            <a:endParaRPr lang="en-US" sz="1200" b="1" dirty="0"/>
          </a:p>
        </p:txBody>
      </p:sp>
      <p:grpSp>
        <p:nvGrpSpPr>
          <p:cNvPr id="90" name="Group 89"/>
          <p:cNvGrpSpPr/>
          <p:nvPr/>
        </p:nvGrpSpPr>
        <p:grpSpPr>
          <a:xfrm>
            <a:off x="66675" y="76201"/>
            <a:ext cx="11934825" cy="6617731"/>
            <a:chOff x="66675" y="76201"/>
            <a:chExt cx="11934825" cy="6617731"/>
          </a:xfrm>
        </p:grpSpPr>
        <p:sp>
          <p:nvSpPr>
            <p:cNvPr id="15" name="Rounded Rectangle 14"/>
            <p:cNvSpPr/>
            <p:nvPr/>
          </p:nvSpPr>
          <p:spPr>
            <a:xfrm>
              <a:off x="85725" y="76201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6200" y="1362076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5250" y="2209801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5250" y="2638426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6675" y="3482976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4775" y="4765676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425064" y="5697856"/>
              <a:ext cx="2108835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47925" y="1025526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28875" y="1438276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422524" y="1844676"/>
              <a:ext cx="1933575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447924" y="3565526"/>
              <a:ext cx="1781175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893944" y="1407796"/>
              <a:ext cx="1964055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909184" y="2284096"/>
              <a:ext cx="2093595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909184" y="3129916"/>
              <a:ext cx="2322195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909185" y="5278756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522844" y="3129916"/>
              <a:ext cx="1773555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961244" y="6078856"/>
              <a:ext cx="1773555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951719" y="2663191"/>
              <a:ext cx="2049781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04775" y="4352926"/>
              <a:ext cx="1752600" cy="381000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71900" y="6324600"/>
              <a:ext cx="16764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Financial News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200" y="514350"/>
            <a:ext cx="11849099" cy="6343650"/>
            <a:chOff x="76200" y="514350"/>
            <a:chExt cx="11849099" cy="6343650"/>
          </a:xfrm>
        </p:grpSpPr>
        <p:sp>
          <p:nvSpPr>
            <p:cNvPr id="48" name="Rectangle 47"/>
            <p:cNvSpPr/>
            <p:nvPr/>
          </p:nvSpPr>
          <p:spPr>
            <a:xfrm>
              <a:off x="85724" y="1809750"/>
              <a:ext cx="1971675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38800" y="6324600"/>
              <a:ext cx="1685925" cy="369332"/>
            </a:xfrm>
            <a:prstGeom prst="rect">
              <a:avLst/>
            </a:prstGeom>
            <a:solidFill>
              <a:srgbClr val="00B050">
                <a:alpha val="63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Status Items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775" y="6057900"/>
              <a:ext cx="17716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200" y="514350"/>
              <a:ext cx="17716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4775" y="6477000"/>
              <a:ext cx="20383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38400" y="3143250"/>
              <a:ext cx="194310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57449" y="3990975"/>
              <a:ext cx="1895475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38400" y="4419600"/>
              <a:ext cx="18478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05375" y="981076"/>
              <a:ext cx="2257425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05375" y="3981450"/>
              <a:ext cx="232410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543799" y="1447800"/>
              <a:ext cx="2124075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534274" y="1876425"/>
              <a:ext cx="1971675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43800" y="2286000"/>
              <a:ext cx="17716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43800" y="3571875"/>
              <a:ext cx="17716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543800" y="6134100"/>
              <a:ext cx="22669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010774" y="523875"/>
              <a:ext cx="1914525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001250" y="1809750"/>
              <a:ext cx="17716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010775" y="4371975"/>
              <a:ext cx="17716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4300" y="5210175"/>
              <a:ext cx="1771650" cy="381000"/>
            </a:xfrm>
            <a:prstGeom prst="rect">
              <a:avLst/>
            </a:prstGeom>
            <a:solidFill>
              <a:srgbClr val="50CC6C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795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CDFF7-6354-111A-7C2B-6AAAD53D8FA6}"/>
              </a:ext>
            </a:extLst>
          </p:cNvPr>
          <p:cNvSpPr/>
          <p:nvPr/>
        </p:nvSpPr>
        <p:spPr>
          <a:xfrm>
            <a:off x="2995448" y="1450428"/>
            <a:ext cx="8875986" cy="5076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4226" y="360641"/>
            <a:ext cx="8922974" cy="98254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1537" y="409893"/>
            <a:ext cx="457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Boomers VERSUS Millennials Ideologies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73052" y="1442401"/>
            <a:ext cx="8914148" cy="5091358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0750" y="1256631"/>
            <a:ext cx="2559050" cy="8591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39924" y="1671227"/>
            <a:ext cx="35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Conspicuous Consumption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1133" y="1671227"/>
            <a:ext cx="291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Thrift/Usage/Purpose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53751" y="2020124"/>
            <a:ext cx="35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Tempered Uniqueness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23032" y="2026859"/>
            <a:ext cx="309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Authenticity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3548" y="2382490"/>
            <a:ext cx="309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Craft/Homemade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12321" y="2739168"/>
            <a:ext cx="309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Skills/Achievement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3423" y="2386682"/>
            <a:ext cx="35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Mechanical Reproduction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62742" y="2738121"/>
            <a:ext cx="35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Hard Work/Dedication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9" y="370114"/>
            <a:ext cx="2730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Generations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Baby Boomers vs. Millennials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AI/UBI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Sci-Fi Dystopias &amp; Utopias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Futurism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Adorno and the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Mirrored Experience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for Humanities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0451" y="2214327"/>
            <a:ext cx="103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Versus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8BF056-8C06-6E88-0F18-8AC31E7AC5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1" t="17963" r="2106"/>
          <a:stretch/>
        </p:blipFill>
        <p:spPr>
          <a:xfrm>
            <a:off x="3375010" y="3020707"/>
            <a:ext cx="4107700" cy="3500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6D063-B5B0-C259-210D-B4892A836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7963" r="52342"/>
          <a:stretch/>
        </p:blipFill>
        <p:spPr>
          <a:xfrm>
            <a:off x="7667247" y="3059413"/>
            <a:ext cx="3551858" cy="34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95448" y="1450428"/>
            <a:ext cx="8875986" cy="5076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4226" y="360641"/>
            <a:ext cx="8922974" cy="98254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1537" y="409893"/>
            <a:ext cx="457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Boomers VERSUS Millennials UBI/AI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73052" y="1442401"/>
            <a:ext cx="8914148" cy="5091358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0750" y="2080560"/>
            <a:ext cx="2559050" cy="429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9" y="370114"/>
            <a:ext cx="2730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Generations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Baby Boomers vs. Millennials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AI/UBI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Sci-Fi Dystopias &amp; Utopias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Futurism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Adorno and the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Mirrored Experience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for Humanities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2448" y="2790561"/>
            <a:ext cx="1745923" cy="1396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8" y="1686194"/>
            <a:ext cx="1442319" cy="14423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18" y="1874266"/>
            <a:ext cx="1629576" cy="21301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64" y="1590867"/>
            <a:ext cx="1372394" cy="2387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26" y="1490990"/>
            <a:ext cx="1582471" cy="2251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9C6ED5-6709-39ED-D053-F80D515C94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1" t="17963" r="2106"/>
          <a:stretch/>
        </p:blipFill>
        <p:spPr>
          <a:xfrm>
            <a:off x="3746174" y="3608129"/>
            <a:ext cx="3439871" cy="2931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A3EEBD-1FB6-C36F-DC62-037A207563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7961" r="52342" b="453"/>
          <a:stretch/>
        </p:blipFill>
        <p:spPr>
          <a:xfrm>
            <a:off x="7535019" y="3608129"/>
            <a:ext cx="3010352" cy="29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8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95448" y="1450428"/>
            <a:ext cx="8875986" cy="5076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4226" y="360641"/>
            <a:ext cx="8922974" cy="98254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1537" y="409893"/>
            <a:ext cx="457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Boomers VERSUS Millennials UBI/AI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73052" y="1442401"/>
            <a:ext cx="8914148" cy="5091358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0750" y="2080560"/>
            <a:ext cx="2559050" cy="429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9" y="370114"/>
            <a:ext cx="2730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Generations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Baby Boomers vs. Millennials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AI/UBI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Sci-Fi Dystopias &amp; Utopias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Futurism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Adorno and the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Mirrored Experience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for Humanities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2448" y="2790561"/>
            <a:ext cx="1745923" cy="1396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8" y="1686194"/>
            <a:ext cx="1442319" cy="14423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18" y="1874266"/>
            <a:ext cx="1629576" cy="21301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64" y="1590867"/>
            <a:ext cx="1372394" cy="2387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1" t="17963" r="2415" b="54459"/>
          <a:stretch/>
        </p:blipFill>
        <p:spPr>
          <a:xfrm>
            <a:off x="2930870" y="5549464"/>
            <a:ext cx="3391104" cy="977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26" y="1490990"/>
            <a:ext cx="1582471" cy="22512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98034" y="4083351"/>
            <a:ext cx="35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Conspicuous Consumption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59243" y="4083351"/>
            <a:ext cx="291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Thrift/Usage/Purpose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1861" y="4432248"/>
            <a:ext cx="35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Tempered Uniqueness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81142" y="4438983"/>
            <a:ext cx="309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Authenticity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81658" y="4794614"/>
            <a:ext cx="309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Craft/Homemade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70431" y="5151292"/>
            <a:ext cx="309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Skills/Achievement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11533" y="4798806"/>
            <a:ext cx="35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Mechanical Reproduction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20852" y="5150245"/>
            <a:ext cx="35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Hard Work/Dedication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08561" y="4626451"/>
            <a:ext cx="103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Versus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1D16AB-4D60-851F-75A2-E1F1FED1C5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7961" r="52342" b="54276"/>
          <a:stretch/>
        </p:blipFill>
        <p:spPr>
          <a:xfrm>
            <a:off x="8397904" y="5552446"/>
            <a:ext cx="3010352" cy="9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BA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59A166-8343-3F24-9D27-A7A559474D1A}"/>
              </a:ext>
            </a:extLst>
          </p:cNvPr>
          <p:cNvSpPr/>
          <p:nvPr/>
        </p:nvSpPr>
        <p:spPr>
          <a:xfrm>
            <a:off x="2995448" y="1450428"/>
            <a:ext cx="8875986" cy="5076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616E1-42F8-3519-1B82-19718CA0538D}"/>
              </a:ext>
            </a:extLst>
          </p:cNvPr>
          <p:cNvSpPr txBox="1"/>
          <p:nvPr/>
        </p:nvSpPr>
        <p:spPr>
          <a:xfrm>
            <a:off x="2964226" y="360641"/>
            <a:ext cx="8922974" cy="98254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A86C9D-50E0-B386-A91D-3BBD6EBF01B0}"/>
              </a:ext>
            </a:extLst>
          </p:cNvPr>
          <p:cNvSpPr/>
          <p:nvPr/>
        </p:nvSpPr>
        <p:spPr>
          <a:xfrm>
            <a:off x="2973052" y="1442401"/>
            <a:ext cx="8914148" cy="5091358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7844" y="-32335"/>
            <a:ext cx="4579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Boomers VS Millennials </a:t>
            </a:r>
          </a:p>
          <a:p>
            <a:pPr algn="ctr"/>
            <a:r>
              <a:rPr lang="en-US" sz="2800" dirty="0"/>
              <a:t> Dystopias</a:t>
            </a:r>
          </a:p>
          <a:p>
            <a:pPr algn="ctr"/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2844800" y="128727"/>
            <a:ext cx="9200132" cy="661240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bg1"/>
                </a:gs>
                <a:gs pos="66000">
                  <a:srgbClr val="17773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299" y="128726"/>
            <a:ext cx="2703423" cy="66095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41026" y="128726"/>
            <a:ext cx="0" cy="65967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33704" y="128726"/>
            <a:ext cx="0" cy="6609531"/>
          </a:xfrm>
          <a:prstGeom prst="line">
            <a:avLst/>
          </a:prstGeom>
          <a:ln w="19050">
            <a:solidFill>
              <a:srgbClr val="177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22" y="117468"/>
            <a:ext cx="0" cy="6609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8150" y="2518230"/>
            <a:ext cx="2559050" cy="8490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9" y="370114"/>
            <a:ext cx="2730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Generations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Baby Boomers vs. Millennials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AI/UBI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Sci-Fi Dystopias &amp; Utopias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Futurism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Adorno and the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c. Culture Industry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Mirrored Experience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for Humanities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8249" y="1467257"/>
            <a:ext cx="424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Millennial Dystopias</a:t>
            </a:r>
          </a:p>
          <a:p>
            <a:pPr algn="ctr"/>
            <a:r>
              <a:rPr lang="en-US" dirty="0"/>
              <a:t>Disconnect of people from people</a:t>
            </a:r>
          </a:p>
          <a:p>
            <a:pPr algn="ctr"/>
            <a:r>
              <a:rPr lang="en-US" dirty="0"/>
              <a:t>especially through technology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6837" y="1482944"/>
            <a:ext cx="376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Baby Boomer Dystopias</a:t>
            </a:r>
          </a:p>
          <a:p>
            <a:pPr algn="ctr"/>
            <a:r>
              <a:rPr lang="en-US" dirty="0"/>
              <a:t>to warn of us against </a:t>
            </a:r>
          </a:p>
          <a:p>
            <a:pPr algn="ctr"/>
            <a:r>
              <a:rPr lang="en-US" dirty="0"/>
              <a:t>Overpowering Dystopias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BB1D15-BDF3-5DD1-8ADB-312D3C5B5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7963" r="52342" b="7708"/>
          <a:stretch/>
        </p:blipFill>
        <p:spPr>
          <a:xfrm>
            <a:off x="7468466" y="3878133"/>
            <a:ext cx="3010352" cy="2648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41C1C5-F1EB-5711-C6D5-815531A4F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1" t="17964" r="2415" b="7303"/>
          <a:stretch/>
        </p:blipFill>
        <p:spPr>
          <a:xfrm>
            <a:off x="3477522" y="3878134"/>
            <a:ext cx="3391104" cy="26487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9E5A7C-33C8-4311-267E-B225EE276598}"/>
              </a:ext>
            </a:extLst>
          </p:cNvPr>
          <p:cNvSpPr txBox="1"/>
          <p:nvPr/>
        </p:nvSpPr>
        <p:spPr>
          <a:xfrm>
            <a:off x="7413046" y="2551837"/>
            <a:ext cx="424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whole world in The Walking Dead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 Coast America in Black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Reality and the Shimmer in Annihilation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Citizen Z from Z 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Pandora from </a:t>
            </a:r>
            <a:r>
              <a:rPr lang="en-US" i="1" dirty="0"/>
              <a:t>Avatar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D7ED02-712E-9E64-F438-83B849EC2548}"/>
              </a:ext>
            </a:extLst>
          </p:cNvPr>
          <p:cNvSpPr txBox="1"/>
          <p:nvPr/>
        </p:nvSpPr>
        <p:spPr>
          <a:xfrm>
            <a:off x="3796975" y="2545002"/>
            <a:ext cx="3767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MegaCity</a:t>
            </a:r>
            <a:r>
              <a:rPr lang="en-US" dirty="0"/>
              <a:t> One  from Dredd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Eurasia from 1984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Australia from Mad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Zion from The Matrix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Britain from A Clockwork Orange </a:t>
            </a:r>
          </a:p>
        </p:txBody>
      </p:sp>
    </p:spTree>
    <p:extLst>
      <p:ext uri="{BB962C8B-B14F-4D97-AF65-F5344CB8AC3E}">
        <p14:creationId xmlns:p14="http://schemas.microsoft.com/office/powerpoint/2010/main" val="2146721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1399</Words>
  <Application>Microsoft Office PowerPoint</Application>
  <PresentationFormat>Widescreen</PresentationFormat>
  <Paragraphs>302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Florida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jones</dc:creator>
  <cp:lastModifiedBy>Jones, Dr. Warren</cp:lastModifiedBy>
  <cp:revision>80</cp:revision>
  <dcterms:created xsi:type="dcterms:W3CDTF">2019-03-29T17:58:23Z</dcterms:created>
  <dcterms:modified xsi:type="dcterms:W3CDTF">2023-11-01T13:39:40Z</dcterms:modified>
</cp:coreProperties>
</file>